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2"/>
  </p:sldMasterIdLst>
  <p:notesMasterIdLst>
    <p:notesMasterId r:id="rId29"/>
  </p:notesMasterIdLst>
  <p:sldIdLst>
    <p:sldId id="256" r:id="rId3"/>
    <p:sldId id="258" r:id="rId4"/>
    <p:sldId id="299" r:id="rId5"/>
    <p:sldId id="303" r:id="rId6"/>
    <p:sldId id="319" r:id="rId7"/>
    <p:sldId id="320" r:id="rId8"/>
    <p:sldId id="341" r:id="rId9"/>
    <p:sldId id="340" r:id="rId10"/>
    <p:sldId id="338" r:id="rId11"/>
    <p:sldId id="316" r:id="rId12"/>
    <p:sldId id="325" r:id="rId13"/>
    <p:sldId id="346" r:id="rId14"/>
    <p:sldId id="348" r:id="rId15"/>
    <p:sldId id="330" r:id="rId16"/>
    <p:sldId id="317" r:id="rId17"/>
    <p:sldId id="324" r:id="rId18"/>
    <p:sldId id="327" r:id="rId19"/>
    <p:sldId id="349" r:id="rId20"/>
    <p:sldId id="333" r:id="rId21"/>
    <p:sldId id="326" r:id="rId22"/>
    <p:sldId id="322" r:id="rId23"/>
    <p:sldId id="323" r:id="rId24"/>
    <p:sldId id="334" r:id="rId25"/>
    <p:sldId id="331" r:id="rId26"/>
    <p:sldId id="332" r:id="rId27"/>
    <p:sldId id="335" r:id="rId28"/>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王常胜" initials="王" lastIdx="1" clrIdx="0"/>
  <p:cmAuthor id="2" name="Pueschner, Franziska {FA~Shanghai}" initials="P" lastIdx="5" clrIdx="0"/>
  <p:cmAuthor id="3" name="翟宏帅" initials="翟"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FFFFFF"/>
    <a:srgbClr val="DC0C1E"/>
    <a:srgbClr val="E61818"/>
    <a:srgbClr val="F5F2E9"/>
    <a:srgbClr val="F3EFEA"/>
    <a:srgbClr val="CC141D"/>
    <a:srgbClr val="ED7D31"/>
    <a:srgbClr val="E24A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0" d="100"/>
          <a:sy n="70" d="100"/>
        </p:scale>
        <p:origin x="500"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2021/7/6</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2347602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283001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2">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ags" Target="../tags/tag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图片 1" descr="K:\0模板素材调整间\图层-1.png图层-1"/>
          <p:cNvPicPr>
            <a:picLocks noChangeAspect="1"/>
          </p:cNvPicPr>
          <p:nvPr userDrawn="1"/>
        </p:nvPicPr>
        <p:blipFill>
          <a:blip r:embed="rId6"/>
          <a:srcRect l="4397" t="456" r="2528"/>
          <a:stretch>
            <a:fillRect/>
          </a:stretch>
        </p:blipFill>
        <p:spPr>
          <a:xfrm>
            <a:off x="-4445" y="1905"/>
            <a:ext cx="12205970" cy="6374130"/>
          </a:xfrm>
          <a:prstGeom prst="rect">
            <a:avLst/>
          </a:prstGeom>
        </p:spPr>
      </p:pic>
      <p:pic>
        <p:nvPicPr>
          <p:cNvPr id="5" name="PA_图片 6"/>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a:xfrm>
            <a:off x="-3810" y="5662322"/>
            <a:ext cx="12192000" cy="1213391"/>
          </a:xfrm>
          <a:prstGeom prst="rect">
            <a:avLst/>
          </a:prstGeom>
        </p:spPr>
      </p:pic>
      <p:pic>
        <p:nvPicPr>
          <p:cNvPr id="4" name="图片 3" descr="飘带"/>
          <p:cNvPicPr>
            <a:picLocks noChangeAspect="1"/>
          </p:cNvPicPr>
          <p:nvPr userDrawn="1"/>
        </p:nvPicPr>
        <p:blipFill>
          <a:blip r:embed="rId8"/>
          <a:stretch>
            <a:fillRect/>
          </a:stretch>
        </p:blipFill>
        <p:spPr>
          <a:xfrm>
            <a:off x="-3810" y="4920615"/>
            <a:ext cx="12205335" cy="19551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图片 1" descr="K:\0模板素材调整间\图层-1.png图层-1"/>
          <p:cNvPicPr>
            <a:picLocks noChangeAspect="1"/>
          </p:cNvPicPr>
          <p:nvPr userDrawn="1"/>
        </p:nvPicPr>
        <p:blipFill>
          <a:blip r:embed="rId5"/>
          <a:srcRect l="4397" t="456" r="2528"/>
          <a:stretch>
            <a:fillRect/>
          </a:stretch>
        </p:blipFill>
        <p:spPr>
          <a:xfrm>
            <a:off x="-4445" y="1905"/>
            <a:ext cx="12205970" cy="6374130"/>
          </a:xfrm>
          <a:prstGeom prst="rect">
            <a:avLst/>
          </a:prstGeom>
        </p:spPr>
      </p:pic>
      <p:pic>
        <p:nvPicPr>
          <p:cNvPr id="5" name="PA_图片 6"/>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a:xfrm>
            <a:off x="-4445" y="5792497"/>
            <a:ext cx="12192000" cy="1213391"/>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54" r:id="rId2"/>
  </p:sldLayoutIdLst>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9.xml"/><Relationship Id="rId7" Type="http://schemas.openxmlformats.org/officeDocument/2006/relationships/slideLayout" Target="../slideLayouts/slideLayout5.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2.png"/><Relationship Id="rId1" Type="http://schemas.openxmlformats.org/officeDocument/2006/relationships/slideLayout" Target="../slideLayouts/slideLayout5.xm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5.xml"/><Relationship Id="rId1" Type="http://schemas.openxmlformats.org/officeDocument/2006/relationships/tags" Target="../tags/tag15.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image" Target="../media/image38.jpeg"/><Relationship Id="rId5" Type="http://schemas.openxmlformats.org/officeDocument/2006/relationships/image" Target="../media/image31.jpeg"/><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2.png"/><Relationship Id="rId1" Type="http://schemas.openxmlformats.org/officeDocument/2006/relationships/slideLayout" Target="../slideLayouts/slideLayout5.xml"/><Relationship Id="rId5" Type="http://schemas.openxmlformats.org/officeDocument/2006/relationships/image" Target="../media/image24.jpg"/><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15875" y="-8255"/>
            <a:ext cx="12223750" cy="6884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descr="K:\0模板素材调整间\图层-1.png图层-1"/>
          <p:cNvPicPr>
            <a:picLocks noChangeAspect="1"/>
          </p:cNvPicPr>
          <p:nvPr userDrawn="1"/>
        </p:nvPicPr>
        <p:blipFill>
          <a:blip r:embed="rId3"/>
          <a:srcRect l="4397" t="456" r="2528"/>
          <a:stretch>
            <a:fillRect/>
          </a:stretch>
        </p:blipFill>
        <p:spPr>
          <a:xfrm>
            <a:off x="-127463" y="-221953"/>
            <a:ext cx="12225655" cy="6378575"/>
          </a:xfrm>
          <a:prstGeom prst="rect">
            <a:avLst/>
          </a:prstGeom>
        </p:spPr>
      </p:pic>
      <p:pic>
        <p:nvPicPr>
          <p:cNvPr id="13" name="图片 12" descr="图层-2-副本1-"/>
          <p:cNvPicPr>
            <a:picLocks noChangeAspect="1"/>
          </p:cNvPicPr>
          <p:nvPr/>
        </p:nvPicPr>
        <p:blipFill>
          <a:blip r:embed="rId4"/>
          <a:srcRect l="7721"/>
          <a:stretch>
            <a:fillRect/>
          </a:stretch>
        </p:blipFill>
        <p:spPr>
          <a:xfrm flipH="1">
            <a:off x="10491470" y="1462405"/>
            <a:ext cx="1722755" cy="4502785"/>
          </a:xfrm>
          <a:prstGeom prst="rect">
            <a:avLst/>
          </a:prstGeom>
        </p:spPr>
      </p:pic>
      <p:pic>
        <p:nvPicPr>
          <p:cNvPr id="7" name="图片 6" descr="图层-12"/>
          <p:cNvPicPr>
            <a:picLocks noChangeAspect="1"/>
          </p:cNvPicPr>
          <p:nvPr/>
        </p:nvPicPr>
        <p:blipFill>
          <a:blip r:embed="rId5"/>
          <a:stretch>
            <a:fillRect/>
          </a:stretch>
        </p:blipFill>
        <p:spPr>
          <a:xfrm>
            <a:off x="9048288" y="114300"/>
            <a:ext cx="2797810" cy="939165"/>
          </a:xfrm>
          <a:prstGeom prst="rect">
            <a:avLst/>
          </a:prstGeom>
        </p:spPr>
      </p:pic>
      <p:pic>
        <p:nvPicPr>
          <p:cNvPr id="21" name="PA_图片 12"/>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15875" y="-19050"/>
            <a:ext cx="7256934" cy="2061223"/>
          </a:xfrm>
          <a:prstGeom prst="rect">
            <a:avLst/>
          </a:prstGeom>
        </p:spPr>
      </p:pic>
      <p:pic>
        <p:nvPicPr>
          <p:cNvPr id="22" name="图片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60919" y="4093210"/>
            <a:ext cx="3546801" cy="2102485"/>
          </a:xfrm>
          <a:prstGeom prst="rect">
            <a:avLst/>
          </a:prstGeom>
        </p:spPr>
      </p:pic>
      <p:pic>
        <p:nvPicPr>
          <p:cNvPr id="4" name="图片 3" descr="飘带"/>
          <p:cNvPicPr>
            <a:picLocks noChangeAspect="1"/>
          </p:cNvPicPr>
          <p:nvPr userDrawn="1"/>
        </p:nvPicPr>
        <p:blipFill>
          <a:blip r:embed="rId8"/>
          <a:stretch>
            <a:fillRect/>
          </a:stretch>
        </p:blipFill>
        <p:spPr>
          <a:xfrm flipH="1">
            <a:off x="-53975" y="4911090"/>
            <a:ext cx="12263755" cy="1964690"/>
          </a:xfrm>
          <a:prstGeom prst="rect">
            <a:avLst/>
          </a:prstGeom>
        </p:spPr>
      </p:pic>
      <p:pic>
        <p:nvPicPr>
          <p:cNvPr id="3" name="图片 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2225" y="4415154"/>
            <a:ext cx="2510210" cy="2505663"/>
          </a:xfrm>
          <a:prstGeom prst="rect">
            <a:avLst/>
          </a:prstGeom>
        </p:spPr>
      </p:pic>
      <p:sp>
        <p:nvSpPr>
          <p:cNvPr id="6" name="文本框 8"/>
          <p:cNvSpPr txBox="1"/>
          <p:nvPr/>
        </p:nvSpPr>
        <p:spPr>
          <a:xfrm>
            <a:off x="2273043" y="1594597"/>
            <a:ext cx="6798567" cy="1164199"/>
          </a:xfrm>
          <a:prstGeom prst="rect">
            <a:avLst/>
          </a:prstGeom>
          <a:noFill/>
        </p:spPr>
        <p:txBody>
          <a:bodyPr wrap="square" lIns="121891" tIns="60945" rIns="121891" bIns="60945" rtlCol="0">
            <a:spAutoFit/>
          </a:bodyPr>
          <a:lstStyle/>
          <a:p>
            <a:pPr algn="dist">
              <a:lnSpc>
                <a:spcPts val="8000"/>
              </a:lnSpc>
            </a:pPr>
            <a:r>
              <a:rPr lang="zh-CN" altLang="en-US" sz="7200" b="1" dirty="0">
                <a:solidFill>
                  <a:srgbClr val="C0000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微软雅黑" panose="020B0503020204020204" charset="-122"/>
                <a:sym typeface="+mn-ea"/>
              </a:rPr>
              <a:t>机构</a:t>
            </a:r>
            <a:r>
              <a:rPr lang="zh-CN" altLang="en-US" sz="7200" b="1" dirty="0" smtClean="0">
                <a:solidFill>
                  <a:srgbClr val="C0000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微软雅黑" panose="020B0503020204020204" charset="-122"/>
                <a:sym typeface="+mn-ea"/>
              </a:rPr>
              <a:t>编制系统</a:t>
            </a:r>
            <a:endParaRPr lang="en-US" altLang="zh-CN" sz="7200" b="1" dirty="0" smtClean="0">
              <a:solidFill>
                <a:srgbClr val="C0000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微软雅黑" panose="020B0503020204020204" charset="-122"/>
              <a:sym typeface="+mn-ea"/>
            </a:endParaRPr>
          </a:p>
        </p:txBody>
      </p:sp>
      <p:pic>
        <p:nvPicPr>
          <p:cNvPr id="10" name="图片 9" descr="123213424"/>
          <p:cNvPicPr>
            <a:picLocks noChangeAspect="1"/>
          </p:cNvPicPr>
          <p:nvPr/>
        </p:nvPicPr>
        <p:blipFill>
          <a:blip r:embed="rId10"/>
          <a:stretch>
            <a:fillRect/>
          </a:stretch>
        </p:blipFill>
        <p:spPr>
          <a:xfrm>
            <a:off x="3591283" y="5006198"/>
            <a:ext cx="3910158" cy="661787"/>
          </a:xfrm>
          <a:prstGeom prst="rect">
            <a:avLst/>
          </a:prstGeom>
        </p:spPr>
      </p:pic>
      <p:sp>
        <p:nvSpPr>
          <p:cNvPr id="12" name="文本框 8"/>
          <p:cNvSpPr txBox="1"/>
          <p:nvPr/>
        </p:nvSpPr>
        <p:spPr>
          <a:xfrm>
            <a:off x="774358" y="2875791"/>
            <a:ext cx="9918356" cy="1191554"/>
          </a:xfrm>
          <a:prstGeom prst="rect">
            <a:avLst/>
          </a:prstGeom>
          <a:noFill/>
        </p:spPr>
        <p:txBody>
          <a:bodyPr wrap="square" lIns="121891" tIns="60945" rIns="121891" bIns="60945" rtlCol="0">
            <a:spAutoFit/>
          </a:bodyPr>
          <a:lstStyle/>
          <a:p>
            <a:pPr algn="dist">
              <a:lnSpc>
                <a:spcPts val="8000"/>
              </a:lnSpc>
            </a:pPr>
            <a:r>
              <a:rPr lang="zh-CN" altLang="en-US" sz="7200" b="1" dirty="0">
                <a:solidFill>
                  <a:srgbClr val="C0000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微软雅黑" panose="020B0503020204020204" charset="-122"/>
                <a:sym typeface="+mn-ea"/>
              </a:rPr>
              <a:t>干部</a:t>
            </a:r>
            <a:r>
              <a:rPr lang="zh-CN" altLang="en-US" sz="7200" b="1" dirty="0" smtClean="0">
                <a:solidFill>
                  <a:srgbClr val="C0000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微软雅黑" panose="020B0503020204020204" charset="-122"/>
                <a:sym typeface="+mn-ea"/>
              </a:rPr>
              <a:t>队伍作风建设</a:t>
            </a:r>
            <a:endParaRPr lang="en-US" altLang="zh-CN" sz="7200" b="1" dirty="0" smtClean="0">
              <a:solidFill>
                <a:srgbClr val="C0000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cs typeface="微软雅黑" panose="020B0503020204020204" charset="-122"/>
              <a:sym typeface="+mn-ea"/>
            </a:endParaRPr>
          </a:p>
        </p:txBody>
      </p:sp>
      <p:sp>
        <p:nvSpPr>
          <p:cNvPr id="2" name="矩形 1"/>
          <p:cNvSpPr/>
          <p:nvPr/>
        </p:nvSpPr>
        <p:spPr>
          <a:xfrm>
            <a:off x="4262033" y="3965259"/>
            <a:ext cx="3057247" cy="584775"/>
          </a:xfrm>
          <a:prstGeom prst="rect">
            <a:avLst/>
          </a:prstGeom>
          <a:noFill/>
        </p:spPr>
        <p:txBody>
          <a:bodyPr wrap="none" lIns="91440" tIns="45720" rIns="91440" bIns="45720">
            <a:spAutoFit/>
          </a:bodyPr>
          <a:lstStyle/>
          <a:p>
            <a:pPr algn="ctr"/>
            <a:r>
              <a:rPr lang="zh-CN" altLang="en-US" sz="3200" b="0" cap="none" spc="0" dirty="0" smtClean="0">
                <a:ln w="0"/>
                <a:solidFill>
                  <a:schemeClr val="tx1"/>
                </a:solidFill>
                <a:effectLst>
                  <a:outerShdw blurRad="38100" dist="19050" dir="2700000" algn="tl" rotWithShape="0">
                    <a:schemeClr val="dk1">
                      <a:alpha val="40000"/>
                    </a:schemeClr>
                  </a:outerShdw>
                </a:effectLst>
              </a:rPr>
              <a:t>主讲人：杨中海</a:t>
            </a:r>
            <a:endParaRPr lang="zh-CN" altLang="en-US" sz="32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flipV="1">
            <a:off x="2129796" y="4305467"/>
            <a:ext cx="289588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129503" y="2392763"/>
            <a:ext cx="8050359" cy="656526"/>
          </a:xfrm>
          <a:prstGeom prst="rect">
            <a:avLst/>
          </a:prstGeom>
          <a:noFill/>
          <a:ln>
            <a:noFill/>
          </a:ln>
          <a:effectLst>
            <a:innerShdw blurRad="63500" dist="50800" dir="16200000">
              <a:prstClr val="black">
                <a:alpha val="50000"/>
              </a:prstClr>
            </a:innerShdw>
          </a:effectLst>
        </p:spPr>
        <p:txBody>
          <a:bodyPr wrap="square" rtlCol="0">
            <a:spAutoFit/>
          </a:bodyPr>
          <a:lstStyle/>
          <a:p>
            <a:pPr algn="ctr">
              <a:lnSpc>
                <a:spcPct val="110000"/>
              </a:lnSpc>
            </a:pPr>
            <a:r>
              <a:rPr lang="zh-CN" altLang="en-US" sz="3600" dirty="0">
                <a:ln w="3175">
                  <a:noFill/>
                </a:ln>
                <a:solidFill>
                  <a:srgbClr val="C00000"/>
                </a:solidFill>
                <a:latin typeface="微软雅黑" panose="020B0503020204020204" charset="-122"/>
                <a:ea typeface="微软雅黑" panose="020B0503020204020204" charset="-122"/>
                <a:cs typeface="方正苏新诗柳楷简体-yolan" panose="02000000000000000000" pitchFamily="2" charset="-122"/>
                <a:sym typeface="+mn-lt"/>
              </a:rPr>
              <a:t>第 </a:t>
            </a:r>
            <a:r>
              <a:rPr lang="en-US" altLang="zh-CN" sz="3600" dirty="0" smtClean="0">
                <a:ln w="3175">
                  <a:noFill/>
                </a:ln>
                <a:solidFill>
                  <a:srgbClr val="C00000"/>
                </a:solidFill>
                <a:latin typeface="Impact" panose="020B0806030902050204" pitchFamily="34" charset="0"/>
                <a:ea typeface="微软雅黑" panose="020B0503020204020204" charset="-122"/>
                <a:cs typeface="方正苏新诗柳楷简体-yolan" panose="02000000000000000000" pitchFamily="2" charset="-122"/>
                <a:sym typeface="+mn-lt"/>
              </a:rPr>
              <a:t>02</a:t>
            </a:r>
            <a:r>
              <a:rPr lang="zh-CN" altLang="en-US" sz="3600" dirty="0" smtClean="0">
                <a:ln w="3175">
                  <a:noFill/>
                </a:ln>
                <a:solidFill>
                  <a:srgbClr val="C00000"/>
                </a:solidFill>
                <a:latin typeface="微软雅黑" panose="020B0503020204020204" charset="-122"/>
                <a:ea typeface="微软雅黑" panose="020B0503020204020204" charset="-122"/>
                <a:cs typeface="方正苏新诗柳楷简体-yolan" panose="02000000000000000000" pitchFamily="2" charset="-122"/>
                <a:sym typeface="+mn-lt"/>
              </a:rPr>
              <a:t>章节</a:t>
            </a:r>
            <a:endParaRPr lang="zh-CN" altLang="en-US" sz="3600" dirty="0">
              <a:ln w="3175">
                <a:noFill/>
              </a:ln>
              <a:solidFill>
                <a:srgbClr val="C00000"/>
              </a:solidFill>
              <a:latin typeface="微软雅黑" panose="020B0503020204020204" charset="-122"/>
              <a:ea typeface="微软雅黑" panose="020B0503020204020204" charset="-122"/>
              <a:cs typeface="方正苏新诗柳楷简体-yolan" panose="02000000000000000000" pitchFamily="2" charset="-122"/>
              <a:sym typeface="+mn-lt"/>
            </a:endParaRPr>
          </a:p>
        </p:txBody>
      </p:sp>
      <p:sp>
        <p:nvSpPr>
          <p:cNvPr id="9" name="Freeform 9"/>
          <p:cNvSpPr/>
          <p:nvPr/>
        </p:nvSpPr>
        <p:spPr bwMode="auto">
          <a:xfrm>
            <a:off x="5540375" y="1353820"/>
            <a:ext cx="1140460" cy="1000125"/>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solidFill>
            <a:srgbClr val="C00000"/>
          </a:solidFill>
          <a:ln>
            <a:noFill/>
          </a:ln>
        </p:spPr>
        <p:txBody>
          <a:bodyPr vert="horz" wrap="square" lIns="91440" tIns="45720" rIns="91440" bIns="45720" numCol="1" anchor="t" anchorCtr="0" compatLnSpc="1"/>
          <a:lstStyle/>
          <a:p>
            <a:pPr algn="ctr"/>
            <a:endParaRPr lang="zh-CN" altLang="en-US" dirty="0"/>
          </a:p>
        </p:txBody>
      </p:sp>
      <p:grpSp>
        <p:nvGrpSpPr>
          <p:cNvPr id="4" name="组合 3"/>
          <p:cNvGrpSpPr/>
          <p:nvPr/>
        </p:nvGrpSpPr>
        <p:grpSpPr>
          <a:xfrm flipV="1">
            <a:off x="2188216" y="2744002"/>
            <a:ext cx="2895882" cy="1226170"/>
            <a:chOff x="2012668" y="3094892"/>
            <a:chExt cx="2895882" cy="1273908"/>
          </a:xfrm>
        </p:grpSpPr>
        <p:cxnSp>
          <p:nvCxnSpPr>
            <p:cNvPr id="11" name="直接连接符 10"/>
            <p:cNvCxnSpPr/>
            <p:nvPr/>
          </p:nvCxnSpPr>
          <p:spPr>
            <a:xfrm>
              <a:off x="2012668" y="3094892"/>
              <a:ext cx="0" cy="126609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012668" y="4368800"/>
              <a:ext cx="289588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flipH="1" flipV="1">
            <a:off x="7155679" y="2736058"/>
            <a:ext cx="3038891" cy="1559717"/>
            <a:chOff x="1295118" y="2834393"/>
            <a:chExt cx="2895882" cy="1534407"/>
          </a:xfrm>
        </p:grpSpPr>
        <p:cxnSp>
          <p:nvCxnSpPr>
            <p:cNvPr id="19" name="直接连接符 18"/>
            <p:cNvCxnSpPr/>
            <p:nvPr/>
          </p:nvCxnSpPr>
          <p:spPr>
            <a:xfrm flipH="1">
              <a:off x="1295385" y="2834393"/>
              <a:ext cx="15733" cy="152675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295118" y="4368800"/>
              <a:ext cx="289588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21" name="PA_图片 12"/>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5875" y="-19050"/>
            <a:ext cx="5725795" cy="1626235"/>
          </a:xfrm>
          <a:prstGeom prst="rect">
            <a:avLst/>
          </a:prstGeom>
        </p:spPr>
      </p:pic>
      <p:pic>
        <p:nvPicPr>
          <p:cNvPr id="5" name="图片 4" descr="图层-2-副本1-"/>
          <p:cNvPicPr>
            <a:picLocks noChangeAspect="1"/>
          </p:cNvPicPr>
          <p:nvPr/>
        </p:nvPicPr>
        <p:blipFill>
          <a:blip r:embed="rId4"/>
          <a:srcRect l="7721"/>
          <a:stretch>
            <a:fillRect/>
          </a:stretch>
        </p:blipFill>
        <p:spPr>
          <a:xfrm flipH="1">
            <a:off x="10368915" y="1729740"/>
            <a:ext cx="1722755" cy="4502785"/>
          </a:xfrm>
          <a:prstGeom prst="rect">
            <a:avLst/>
          </a:prstGeom>
        </p:spPr>
      </p:pic>
      <p:pic>
        <p:nvPicPr>
          <p:cNvPr id="3" name="图片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5787" y="4419332"/>
            <a:ext cx="2443093" cy="2438667"/>
          </a:xfrm>
          <a:prstGeom prst="rect">
            <a:avLst/>
          </a:prstGeom>
        </p:spPr>
      </p:pic>
      <p:cxnSp>
        <p:nvCxnSpPr>
          <p:cNvPr id="8" name="直接连接符 7"/>
          <p:cNvCxnSpPr/>
          <p:nvPr/>
        </p:nvCxnSpPr>
        <p:spPr>
          <a:xfrm flipV="1">
            <a:off x="7299331" y="4305467"/>
            <a:ext cx="289588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图片 9" descr="图层-12"/>
          <p:cNvPicPr>
            <a:picLocks noChangeAspect="1"/>
          </p:cNvPicPr>
          <p:nvPr/>
        </p:nvPicPr>
        <p:blipFill>
          <a:blip r:embed="rId6"/>
          <a:stretch>
            <a:fillRect/>
          </a:stretch>
        </p:blipFill>
        <p:spPr>
          <a:xfrm>
            <a:off x="7571105" y="790575"/>
            <a:ext cx="2797810" cy="939165"/>
          </a:xfrm>
          <a:prstGeom prst="rect">
            <a:avLst/>
          </a:prstGeom>
        </p:spPr>
      </p:pic>
      <p:sp>
        <p:nvSpPr>
          <p:cNvPr id="13" name="矩形 12"/>
          <p:cNvSpPr/>
          <p:nvPr/>
        </p:nvSpPr>
        <p:spPr>
          <a:xfrm>
            <a:off x="2397347" y="3016968"/>
            <a:ext cx="7571303" cy="830997"/>
          </a:xfrm>
          <a:prstGeom prst="rect">
            <a:avLst/>
          </a:prstGeom>
        </p:spPr>
        <p:txBody>
          <a:bodyPr wrap="none">
            <a:spAutoFit/>
          </a:bodyPr>
          <a:lstStyle/>
          <a:p>
            <a:r>
              <a:rPr lang="zh-CN" altLang="en-US" sz="4800" b="1" dirty="0">
                <a:solidFill>
                  <a:srgbClr val="C00000"/>
                </a:solidFill>
                <a:latin typeface="微软雅黑" panose="020B0503020204020204" pitchFamily="34" charset="-122"/>
                <a:ea typeface="微软雅黑" panose="020B0503020204020204" pitchFamily="34" charset="-122"/>
              </a:rPr>
              <a:t>党的机构编制工作发展历程</a:t>
            </a:r>
          </a:p>
        </p:txBody>
      </p:sp>
    </p:spTree>
  </p:cSld>
  <p:clrMapOvr>
    <a:masterClrMapping/>
  </p:clrMapOvr>
  <p:transition spd="slow">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1"/>
          <p:nvPr/>
        </p:nvSpPr>
        <p:spPr>
          <a:xfrm>
            <a:off x="568072" y="123527"/>
            <a:ext cx="6211532" cy="646331"/>
          </a:xfrm>
          <a:prstGeom prst="rect">
            <a:avLst/>
          </a:prstGeom>
          <a:noFill/>
        </p:spPr>
        <p:txBody>
          <a:bodyPr wrap="square" rtlCol="0">
            <a:spAutoFit/>
          </a:bodyPr>
          <a:lstStyle/>
          <a:p>
            <a:r>
              <a:rPr lang="zh-CN" altLang="en-US" sz="3600" b="1" dirty="0">
                <a:solidFill>
                  <a:srgbClr val="C00000"/>
                </a:solidFill>
                <a:latin typeface="微软雅黑" panose="020B0503020204020204" pitchFamily="34" charset="-122"/>
                <a:ea typeface="微软雅黑" panose="020B0503020204020204" pitchFamily="34" charset="-122"/>
              </a:rPr>
              <a:t>党的机构编制工作发展历程</a:t>
            </a:r>
          </a:p>
        </p:txBody>
      </p:sp>
      <p:sp>
        <p:nvSpPr>
          <p:cNvPr id="4" name="任意多边形 30"/>
          <p:cNvSpPr/>
          <p:nvPr/>
        </p:nvSpPr>
        <p:spPr>
          <a:xfrm flipV="1">
            <a:off x="685799" y="725597"/>
            <a:ext cx="11520000" cy="396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latin typeface="Arial" panose="020B0604020202020204" pitchFamily="34" charset="0"/>
              <a:ea typeface="微软雅黑" panose="020B0503020204020204" charset="-122"/>
              <a:sym typeface="Arial" panose="020B0604020202020204" pitchFamily="34" charset="0"/>
            </a:endParaRPr>
          </a:p>
        </p:txBody>
      </p:sp>
      <p:sp>
        <p:nvSpPr>
          <p:cNvPr id="5" name="任意多边形 31"/>
          <p:cNvSpPr/>
          <p:nvPr/>
        </p:nvSpPr>
        <p:spPr>
          <a:xfrm>
            <a:off x="0" y="236409"/>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solidFill>
                <a:srgbClr val="7EC234"/>
              </a:solidFill>
              <a:latin typeface="Arial" panose="020B0604020202020204" pitchFamily="34" charset="0"/>
              <a:ea typeface="微软雅黑" panose="020B0503020204020204" charset="-122"/>
              <a:sym typeface="Arial" panose="020B0604020202020204" pitchFamily="34" charset="0"/>
            </a:endParaRPr>
          </a:p>
        </p:txBody>
      </p:sp>
      <p:pic>
        <p:nvPicPr>
          <p:cNvPr id="44" name="Picture 3" descr="C:\Users\Administrator\Desktop\党政机关\素材\党徽\Nipic_5916570_20120618220329321399.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30535" y="-116840"/>
            <a:ext cx="971550" cy="882015"/>
          </a:xfrm>
          <a:prstGeom prst="rect">
            <a:avLst/>
          </a:prstGeom>
          <a:noFill/>
          <a:extLst>
            <a:ext uri="{909E8E84-426E-40DD-AFC4-6F175D3DCCD1}">
              <a14:hiddenFill xmlns:a14="http://schemas.microsoft.com/office/drawing/2010/main">
                <a:solidFill>
                  <a:srgbClr val="FFFFFF"/>
                </a:solidFill>
              </a14:hiddenFill>
            </a:ext>
          </a:extLst>
        </p:spPr>
      </p:pic>
      <p:sp>
        <p:nvSpPr>
          <p:cNvPr id="2" name="MH_SubTitle_1"/>
          <p:cNvSpPr/>
          <p:nvPr>
            <p:custDataLst>
              <p:tags r:id="rId1"/>
            </p:custDataLst>
          </p:nvPr>
        </p:nvSpPr>
        <p:spPr>
          <a:xfrm>
            <a:off x="7878306" y="3615219"/>
            <a:ext cx="2911614" cy="1599150"/>
          </a:xfrm>
          <a:prstGeom prst="ellipse">
            <a:avLst/>
          </a:prstGeom>
          <a:solidFill>
            <a:srgbClr val="C00000">
              <a:alpha val="82000"/>
            </a:srgbClr>
          </a:solidFill>
          <a:ln w="25400" cap="flat" cmpd="sng" algn="ctr">
            <a:noFill/>
            <a:prstDash val="solid"/>
          </a:ln>
          <a:effectLst/>
        </p:spPr>
        <p:txBody>
          <a:bodyPr lIns="0" tIns="0" rIns="0" bIns="0" anchor="ctr">
            <a:normAutofit/>
          </a:bodyPr>
          <a:lstStyle/>
          <a:p>
            <a:pPr algn="ctr" defTabSz="913130">
              <a:defRPr/>
            </a:pPr>
            <a:r>
              <a:rPr lang="zh-CN" altLang="en-US" sz="2400" b="1" kern="0" smtClean="0">
                <a:solidFill>
                  <a:prstClr val="white"/>
                </a:solidFill>
                <a:latin typeface="微软雅黑" panose="020B0503020204020204" charset="-122"/>
                <a:ea typeface="微软雅黑" panose="020B0503020204020204" charset="-122"/>
                <a:cs typeface="+mj-cs"/>
                <a:sym typeface="Arial" panose="020B0604020202020204" pitchFamily="34" charset="0"/>
              </a:rPr>
              <a:t>社会主义建设和改革</a:t>
            </a:r>
            <a:r>
              <a:rPr lang="zh-CN" altLang="en-US" sz="2400" b="1" kern="0" dirty="0" smtClean="0">
                <a:solidFill>
                  <a:prstClr val="white"/>
                </a:solidFill>
                <a:latin typeface="微软雅黑" panose="020B0503020204020204" charset="-122"/>
                <a:ea typeface="微软雅黑" panose="020B0503020204020204" charset="-122"/>
                <a:cs typeface="+mj-cs"/>
                <a:sym typeface="Arial" panose="020B0604020202020204" pitchFamily="34" charset="0"/>
              </a:rPr>
              <a:t>时期</a:t>
            </a:r>
            <a:endParaRPr lang="en-US" sz="2400" b="1" kern="0" dirty="0">
              <a:solidFill>
                <a:prstClr val="white"/>
              </a:solidFill>
              <a:latin typeface="微软雅黑" panose="020B0503020204020204" charset="-122"/>
              <a:ea typeface="微软雅黑" panose="020B0503020204020204" charset="-122"/>
              <a:cs typeface="+mj-cs"/>
              <a:sym typeface="Arial" panose="020B0604020202020204" pitchFamily="34" charset="0"/>
            </a:endParaRPr>
          </a:p>
        </p:txBody>
      </p:sp>
      <p:sp>
        <p:nvSpPr>
          <p:cNvPr id="23" name="MH_SubTitle_1"/>
          <p:cNvSpPr/>
          <p:nvPr>
            <p:custDataLst>
              <p:tags r:id="rId2"/>
            </p:custDataLst>
          </p:nvPr>
        </p:nvSpPr>
        <p:spPr>
          <a:xfrm>
            <a:off x="1045076" y="3615219"/>
            <a:ext cx="2911614" cy="1599150"/>
          </a:xfrm>
          <a:prstGeom prst="ellipse">
            <a:avLst/>
          </a:prstGeom>
          <a:solidFill>
            <a:srgbClr val="C00000">
              <a:alpha val="82000"/>
            </a:srgbClr>
          </a:solidFill>
          <a:ln w="25400" cap="flat" cmpd="sng" algn="ctr">
            <a:noFill/>
            <a:prstDash val="solid"/>
          </a:ln>
          <a:effectLst/>
        </p:spPr>
        <p:txBody>
          <a:bodyPr lIns="0" tIns="0" rIns="0" bIns="0" anchor="ctr">
            <a:normAutofit/>
          </a:bodyPr>
          <a:lstStyle/>
          <a:p>
            <a:pPr algn="ctr" defTabSz="913130">
              <a:defRPr/>
            </a:pPr>
            <a:r>
              <a:rPr lang="zh-CN" altLang="en-US" sz="2400" b="1" kern="0" dirty="0" smtClean="0">
                <a:solidFill>
                  <a:prstClr val="white"/>
                </a:solidFill>
                <a:latin typeface="微软雅黑" panose="020B0503020204020204" charset="-122"/>
                <a:ea typeface="微软雅黑" panose="020B0503020204020204" charset="-122"/>
                <a:cs typeface="+mj-cs"/>
                <a:sym typeface="Arial" panose="020B0604020202020204" pitchFamily="34" charset="0"/>
              </a:rPr>
              <a:t>革命战争时期</a:t>
            </a:r>
            <a:endParaRPr lang="en-US" sz="2400" b="1" kern="0" dirty="0">
              <a:solidFill>
                <a:prstClr val="white"/>
              </a:solidFill>
              <a:latin typeface="微软雅黑" panose="020B0503020204020204" charset="-122"/>
              <a:ea typeface="微软雅黑" panose="020B0503020204020204" charset="-122"/>
              <a:cs typeface="+mj-cs"/>
              <a:sym typeface="Arial" panose="020B0604020202020204" pitchFamily="34" charset="0"/>
            </a:endParaRPr>
          </a:p>
        </p:txBody>
      </p:sp>
      <p:sp>
        <p:nvSpPr>
          <p:cNvPr id="8" name="矩形 7"/>
          <p:cNvSpPr/>
          <p:nvPr/>
        </p:nvSpPr>
        <p:spPr>
          <a:xfrm>
            <a:off x="568072" y="1124701"/>
            <a:ext cx="11124463" cy="2015936"/>
          </a:xfrm>
          <a:prstGeom prst="rect">
            <a:avLst/>
          </a:prstGeom>
          <a:noFill/>
        </p:spPr>
        <p:txBody>
          <a:bodyPr wrap="square" lIns="91440" tIns="45720" rIns="91440" bIns="45720">
            <a:spAutoFit/>
          </a:bodyPr>
          <a:lstStyle/>
          <a:p>
            <a:pPr>
              <a:lnSpc>
                <a:spcPts val="3000"/>
              </a:lnSpc>
            </a:pPr>
            <a:r>
              <a:rPr lang="zh-CN" altLang="en-US" sz="2000" b="1" dirty="0" smtClean="0">
                <a:ln w="0"/>
                <a:effectLst>
                  <a:outerShdw blurRad="38100" dist="19050" dir="2700000" algn="tl" rotWithShape="0">
                    <a:schemeClr val="dk1">
                      <a:alpha val="40000"/>
                    </a:schemeClr>
                  </a:outerShdw>
                </a:effectLst>
                <a:latin typeface="腾祥铁山楷书简" panose="01010104010101010101" pitchFamily="2" charset="-122"/>
                <a:ea typeface="腾祥铁山楷书简" panose="01010104010101010101" pitchFamily="2" charset="-122"/>
              </a:rPr>
              <a:t>    回顾</a:t>
            </a:r>
            <a:r>
              <a:rPr lang="zh-CN" altLang="en-US" sz="2000" b="1" dirty="0">
                <a:ln w="0"/>
                <a:effectLst>
                  <a:outerShdw blurRad="38100" dist="19050" dir="2700000" algn="tl" rotWithShape="0">
                    <a:schemeClr val="dk1">
                      <a:alpha val="40000"/>
                    </a:schemeClr>
                  </a:outerShdw>
                </a:effectLst>
                <a:latin typeface="腾祥铁山楷书简" panose="01010104010101010101" pitchFamily="2" charset="-122"/>
                <a:ea typeface="腾祥铁山楷书简" panose="01010104010101010101" pitchFamily="2" charset="-122"/>
              </a:rPr>
              <a:t>党的百年奋斗史，机构编制事业始终贯穿其中、伴随发展、不断辉煌，成为推动我们党发展壮大</a:t>
            </a:r>
            <a:r>
              <a:rPr lang="zh-CN" altLang="en-US" sz="2000" b="1" dirty="0" smtClean="0">
                <a:ln w="0"/>
                <a:effectLst>
                  <a:outerShdw blurRad="38100" dist="19050" dir="2700000" algn="tl" rotWithShape="0">
                    <a:schemeClr val="dk1">
                      <a:alpha val="40000"/>
                    </a:schemeClr>
                  </a:outerShdw>
                </a:effectLst>
                <a:latin typeface="腾祥铁山楷书简" panose="01010104010101010101" pitchFamily="2" charset="-122"/>
                <a:ea typeface="腾祥铁山楷书简" panose="01010104010101010101" pitchFamily="2" charset="-122"/>
              </a:rPr>
              <a:t>的重要支撑。从</a:t>
            </a:r>
            <a:r>
              <a:rPr lang="zh-CN" altLang="en-US" sz="2000" b="1" dirty="0">
                <a:ln w="0"/>
                <a:effectLst>
                  <a:outerShdw blurRad="38100" dist="19050" dir="2700000" algn="tl" rotWithShape="0">
                    <a:schemeClr val="dk1">
                      <a:alpha val="40000"/>
                    </a:schemeClr>
                  </a:outerShdw>
                </a:effectLst>
                <a:latin typeface="腾祥铁山楷书简" panose="01010104010101010101" pitchFamily="2" charset="-122"/>
                <a:ea typeface="腾祥铁山楷书简" panose="01010104010101010101" pitchFamily="2" charset="-122"/>
              </a:rPr>
              <a:t>建党初期到党建立局部政权，从中华苏维埃共和国临时中央政府成立到陕甘宁边区政府成立</a:t>
            </a:r>
            <a:r>
              <a:rPr lang="zh-CN" altLang="en-US" sz="2000" b="1" dirty="0" smtClean="0">
                <a:ln w="0"/>
                <a:effectLst>
                  <a:outerShdw blurRad="38100" dist="19050" dir="2700000" algn="tl" rotWithShape="0">
                    <a:schemeClr val="dk1">
                      <a:alpha val="40000"/>
                    </a:schemeClr>
                  </a:outerShdw>
                </a:effectLst>
                <a:latin typeface="腾祥铁山楷书简" panose="01010104010101010101" pitchFamily="2" charset="-122"/>
                <a:ea typeface="腾祥铁山楷书简" panose="01010104010101010101" pitchFamily="2" charset="-122"/>
              </a:rPr>
              <a:t>，从新中国成立</a:t>
            </a:r>
            <a:r>
              <a:rPr lang="zh-CN" altLang="en-US" sz="2000" b="1" dirty="0">
                <a:ln w="0"/>
                <a:effectLst>
                  <a:outerShdw blurRad="38100" dist="19050" dir="2700000" algn="tl" rotWithShape="0">
                    <a:schemeClr val="dk1">
                      <a:alpha val="40000"/>
                    </a:schemeClr>
                  </a:outerShdw>
                </a:effectLst>
                <a:latin typeface="腾祥铁山楷书简" panose="01010104010101010101" pitchFamily="2" charset="-122"/>
                <a:ea typeface="腾祥铁山楷书简" panose="01010104010101010101" pitchFamily="2" charset="-122"/>
              </a:rPr>
              <a:t>到党的十一届三中全会决定改革开放，机构编制工作始终服务于不同时期党和国家的中心工作</a:t>
            </a:r>
            <a:r>
              <a:rPr lang="zh-CN" altLang="en-US" sz="2000" b="1" dirty="0" smtClean="0">
                <a:ln w="0"/>
                <a:effectLst>
                  <a:outerShdw blurRad="38100" dist="19050" dir="2700000" algn="tl" rotWithShape="0">
                    <a:schemeClr val="dk1">
                      <a:alpha val="40000"/>
                    </a:schemeClr>
                  </a:outerShdw>
                </a:effectLst>
                <a:latin typeface="腾祥铁山楷书简" panose="01010104010101010101" pitchFamily="2" charset="-122"/>
                <a:ea typeface="腾祥铁山楷书简" panose="01010104010101010101" pitchFamily="2" charset="-122"/>
              </a:rPr>
              <a:t>，服务</a:t>
            </a:r>
            <a:r>
              <a:rPr lang="zh-CN" altLang="en-US" sz="2000" b="1" dirty="0">
                <a:ln w="0"/>
                <a:effectLst>
                  <a:outerShdw blurRad="38100" dist="19050" dir="2700000" algn="tl" rotWithShape="0">
                    <a:schemeClr val="dk1">
                      <a:alpha val="40000"/>
                    </a:schemeClr>
                  </a:outerShdw>
                </a:effectLst>
                <a:latin typeface="腾祥铁山楷书简" panose="01010104010101010101" pitchFamily="2" charset="-122"/>
                <a:ea typeface="腾祥铁山楷书简" panose="01010104010101010101" pitchFamily="2" charset="-122"/>
              </a:rPr>
              <a:t>于党</a:t>
            </a:r>
            <a:r>
              <a:rPr lang="zh-CN" altLang="en-US" sz="2000" b="1" dirty="0" smtClean="0">
                <a:ln w="0"/>
                <a:effectLst>
                  <a:outerShdw blurRad="38100" dist="19050" dir="2700000" algn="tl" rotWithShape="0">
                    <a:schemeClr val="dk1">
                      <a:alpha val="40000"/>
                    </a:schemeClr>
                  </a:outerShdw>
                </a:effectLst>
                <a:latin typeface="腾祥铁山楷书简" panose="01010104010101010101" pitchFamily="2" charset="-122"/>
                <a:ea typeface="腾祥铁山楷书简" panose="01010104010101010101" pitchFamily="2" charset="-122"/>
              </a:rPr>
              <a:t>的政治</a:t>
            </a:r>
            <a:r>
              <a:rPr lang="zh-CN" altLang="en-US" sz="2000" b="1" dirty="0">
                <a:ln w="0"/>
                <a:effectLst>
                  <a:outerShdw blurRad="38100" dist="19050" dir="2700000" algn="tl" rotWithShape="0">
                    <a:schemeClr val="dk1">
                      <a:alpha val="40000"/>
                    </a:schemeClr>
                  </a:outerShdw>
                </a:effectLst>
                <a:latin typeface="腾祥铁山楷书简" panose="01010104010101010101" pitchFamily="2" charset="-122"/>
                <a:ea typeface="腾祥铁山楷书简" panose="01010104010101010101" pitchFamily="2" charset="-122"/>
              </a:rPr>
              <a:t>路线，服务于党的事业需要，服务于巩固党的长期执政能力建设。</a:t>
            </a:r>
            <a:endParaRPr lang="zh-CN" altLang="en-US" sz="2000" b="1" cap="none" spc="0" dirty="0">
              <a:ln w="0"/>
              <a:effectLst>
                <a:outerShdw blurRad="38100" dist="19050" dir="2700000" algn="tl" rotWithShape="0">
                  <a:schemeClr val="dk1">
                    <a:alpha val="40000"/>
                  </a:schemeClr>
                </a:outerShdw>
              </a:effectLst>
              <a:latin typeface="腾祥铁山楷书简" panose="01010104010101010101" pitchFamily="2" charset="-122"/>
              <a:ea typeface="腾祥铁山楷书简" panose="01010104010101010101" pitchFamily="2" charset="-122"/>
            </a:endParaRPr>
          </a:p>
        </p:txBody>
      </p:sp>
      <p:sp>
        <p:nvSpPr>
          <p:cNvPr id="24" name="MH_SubTitle_1"/>
          <p:cNvSpPr/>
          <p:nvPr>
            <p:custDataLst>
              <p:tags r:id="rId3"/>
            </p:custDataLst>
          </p:nvPr>
        </p:nvSpPr>
        <p:spPr>
          <a:xfrm>
            <a:off x="4562856" y="3246120"/>
            <a:ext cx="2825496" cy="2093976"/>
          </a:xfrm>
          <a:prstGeom prst="ellipse">
            <a:avLst/>
          </a:prstGeom>
          <a:solidFill>
            <a:srgbClr val="C00000">
              <a:alpha val="82000"/>
            </a:srgbClr>
          </a:solidFill>
          <a:ln w="25400" cap="flat" cmpd="sng" algn="ctr">
            <a:noFill/>
            <a:prstDash val="solid"/>
          </a:ln>
          <a:effectLst/>
        </p:spPr>
        <p:txBody>
          <a:bodyPr lIns="0" tIns="0" rIns="0" bIns="0" anchor="ctr">
            <a:normAutofit/>
          </a:bodyPr>
          <a:lstStyle/>
          <a:p>
            <a:pPr algn="ctr" defTabSz="913130">
              <a:defRPr/>
            </a:pPr>
            <a:r>
              <a:rPr lang="zh-CN" altLang="en-US" sz="2400" b="1" kern="0" dirty="0" smtClean="0">
                <a:solidFill>
                  <a:prstClr val="white"/>
                </a:solidFill>
                <a:latin typeface="微软雅黑" panose="020B0503020204020204" charset="-122"/>
                <a:ea typeface="微软雅黑" panose="020B0503020204020204" charset="-122"/>
                <a:cs typeface="+mj-cs"/>
                <a:sym typeface="Arial" panose="020B0604020202020204" pitchFamily="34" charset="0"/>
              </a:rPr>
              <a:t>自身发展沿革</a:t>
            </a:r>
            <a:endParaRPr lang="en-US" sz="2400" b="1" kern="0" dirty="0">
              <a:solidFill>
                <a:prstClr val="white"/>
              </a:solidFill>
              <a:latin typeface="微软雅黑" panose="020B0503020204020204" charset="-122"/>
              <a:ea typeface="微软雅黑" panose="020B0503020204020204" charset="-122"/>
              <a:cs typeface="+mj-cs"/>
              <a:sym typeface="Arial" panose="020B0604020202020204" pitchFamily="34" charset="0"/>
            </a:endParaRPr>
          </a:p>
        </p:txBody>
      </p:sp>
      <p:grpSp>
        <p:nvGrpSpPr>
          <p:cNvPr id="29" name="组合 28"/>
          <p:cNvGrpSpPr/>
          <p:nvPr/>
        </p:nvGrpSpPr>
        <p:grpSpPr>
          <a:xfrm>
            <a:off x="3956690" y="2603690"/>
            <a:ext cx="3870960" cy="3378835"/>
            <a:chOff x="4817" y="2513"/>
            <a:chExt cx="6096" cy="5321"/>
          </a:xfrm>
        </p:grpSpPr>
        <p:grpSp>
          <p:nvGrpSpPr>
            <p:cNvPr id="31" name="千图设计师MC：ID 29795607库_组合 26"/>
            <p:cNvGrpSpPr/>
            <p:nvPr>
              <p:custDataLst>
                <p:tags r:id="rId4"/>
              </p:custDataLst>
            </p:nvPr>
          </p:nvGrpSpPr>
          <p:grpSpPr>
            <a:xfrm>
              <a:off x="4817" y="2513"/>
              <a:ext cx="5004" cy="5143"/>
              <a:chOff x="3030136" y="758318"/>
              <a:chExt cx="3177256" cy="3266491"/>
            </a:xfrm>
            <a:solidFill>
              <a:srgbClr val="C00000"/>
            </a:solidFill>
          </p:grpSpPr>
          <p:sp>
            <p:nvSpPr>
              <p:cNvPr id="46" name="Isosceles Triangle 7"/>
              <p:cNvSpPr/>
              <p:nvPr/>
            </p:nvSpPr>
            <p:spPr>
              <a:xfrm rot="14400000" flipH="1" flipV="1">
                <a:off x="3846612" y="803338"/>
                <a:ext cx="652791" cy="56275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7" name="Block Arc 6"/>
              <p:cNvSpPr/>
              <p:nvPr/>
            </p:nvSpPr>
            <p:spPr>
              <a:xfrm rot="17100000" flipH="1" flipV="1">
                <a:off x="3030136" y="847553"/>
                <a:ext cx="3177256" cy="3177256"/>
              </a:xfrm>
              <a:prstGeom prst="blockArc">
                <a:avLst>
                  <a:gd name="adj1" fmla="val 21599999"/>
                  <a:gd name="adj2" fmla="val 8180671"/>
                  <a:gd name="adj3" fmla="val 119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32" name="千图设计师MC：ID 29795607库_组合 27"/>
            <p:cNvGrpSpPr/>
            <p:nvPr>
              <p:custDataLst>
                <p:tags r:id="rId5"/>
              </p:custDataLst>
            </p:nvPr>
          </p:nvGrpSpPr>
          <p:grpSpPr>
            <a:xfrm>
              <a:off x="5909" y="2654"/>
              <a:ext cx="5004" cy="5180"/>
              <a:chOff x="3723902" y="847491"/>
              <a:chExt cx="3177256" cy="3289234"/>
            </a:xfrm>
            <a:solidFill>
              <a:srgbClr val="FF0000"/>
            </a:solidFill>
          </p:grpSpPr>
          <p:sp>
            <p:nvSpPr>
              <p:cNvPr id="43" name="Block Arc 8"/>
              <p:cNvSpPr/>
              <p:nvPr/>
            </p:nvSpPr>
            <p:spPr>
              <a:xfrm rot="17100000">
                <a:off x="3723902" y="847491"/>
                <a:ext cx="3177256" cy="3177256"/>
              </a:xfrm>
              <a:prstGeom prst="blockArc">
                <a:avLst>
                  <a:gd name="adj1" fmla="val 21599999"/>
                  <a:gd name="adj2" fmla="val 8180671"/>
                  <a:gd name="adj3" fmla="val 119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5" name="Isosceles Triangle 9"/>
              <p:cNvSpPr/>
              <p:nvPr/>
            </p:nvSpPr>
            <p:spPr>
              <a:xfrm rot="3600000" flipV="1">
                <a:off x="5549240" y="3528954"/>
                <a:ext cx="652791" cy="56275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40" name="千图设计师MC：ID 29795607库_Freeform: Shape 22"/>
            <p:cNvSpPr/>
            <p:nvPr>
              <p:custDataLst>
                <p:tags r:id="rId6"/>
              </p:custDataLst>
            </p:nvPr>
          </p:nvSpPr>
          <p:spPr bwMode="auto">
            <a:xfrm>
              <a:off x="7566" y="3925"/>
              <a:ext cx="861" cy="861"/>
            </a:xfrm>
            <a:custGeom>
              <a:avLst/>
              <a:gdLst>
                <a:gd name="T0" fmla="*/ 497 w 1104"/>
                <a:gd name="T1" fmla="*/ 19 h 1104"/>
                <a:gd name="T2" fmla="*/ 458 w 1104"/>
                <a:gd name="T3" fmla="*/ 82 h 1104"/>
                <a:gd name="T4" fmla="*/ 469 w 1104"/>
                <a:gd name="T5" fmla="*/ 155 h 1104"/>
                <a:gd name="T6" fmla="*/ 526 w 1104"/>
                <a:gd name="T7" fmla="*/ 217 h 1104"/>
                <a:gd name="T8" fmla="*/ 591 w 1104"/>
                <a:gd name="T9" fmla="*/ 212 h 1104"/>
                <a:gd name="T10" fmla="*/ 640 w 1104"/>
                <a:gd name="T11" fmla="*/ 141 h 1104"/>
                <a:gd name="T12" fmla="*/ 642 w 1104"/>
                <a:gd name="T13" fmla="*/ 69 h 1104"/>
                <a:gd name="T14" fmla="*/ 596 w 1104"/>
                <a:gd name="T15" fmla="*/ 11 h 1104"/>
                <a:gd name="T16" fmla="*/ 615 w 1104"/>
                <a:gd name="T17" fmla="*/ 264 h 1104"/>
                <a:gd name="T18" fmla="*/ 708 w 1104"/>
                <a:gd name="T19" fmla="*/ 272 h 1104"/>
                <a:gd name="T20" fmla="*/ 741 w 1104"/>
                <a:gd name="T21" fmla="*/ 304 h 1104"/>
                <a:gd name="T22" fmla="*/ 749 w 1104"/>
                <a:gd name="T23" fmla="*/ 469 h 1104"/>
                <a:gd name="T24" fmla="*/ 371 w 1104"/>
                <a:gd name="T25" fmla="*/ 478 h 1104"/>
                <a:gd name="T26" fmla="*/ 347 w 1104"/>
                <a:gd name="T27" fmla="*/ 447 h 1104"/>
                <a:gd name="T28" fmla="*/ 372 w 1104"/>
                <a:gd name="T29" fmla="*/ 289 h 1104"/>
                <a:gd name="T30" fmla="*/ 476 w 1104"/>
                <a:gd name="T31" fmla="*/ 257 h 1104"/>
                <a:gd name="T32" fmla="*/ 194 w 1104"/>
                <a:gd name="T33" fmla="*/ 557 h 1104"/>
                <a:gd name="T34" fmla="*/ 131 w 1104"/>
                <a:gd name="T35" fmla="*/ 594 h 1104"/>
                <a:gd name="T36" fmla="*/ 110 w 1104"/>
                <a:gd name="T37" fmla="*/ 658 h 1104"/>
                <a:gd name="T38" fmla="*/ 140 w 1104"/>
                <a:gd name="T39" fmla="*/ 740 h 1104"/>
                <a:gd name="T40" fmla="*/ 208 w 1104"/>
                <a:gd name="T41" fmla="*/ 779 h 1104"/>
                <a:gd name="T42" fmla="*/ 268 w 1104"/>
                <a:gd name="T43" fmla="*/ 746 h 1104"/>
                <a:gd name="T44" fmla="*/ 301 w 1104"/>
                <a:gd name="T45" fmla="*/ 665 h 1104"/>
                <a:gd name="T46" fmla="*/ 285 w 1104"/>
                <a:gd name="T47" fmla="*/ 599 h 1104"/>
                <a:gd name="T48" fmla="*/ 223 w 1104"/>
                <a:gd name="T49" fmla="*/ 558 h 1104"/>
                <a:gd name="T50" fmla="*/ 277 w 1104"/>
                <a:gd name="T51" fmla="*/ 814 h 1104"/>
                <a:gd name="T52" fmla="*/ 382 w 1104"/>
                <a:gd name="T53" fmla="*/ 840 h 1104"/>
                <a:gd name="T54" fmla="*/ 412 w 1104"/>
                <a:gd name="T55" fmla="*/ 1009 h 1104"/>
                <a:gd name="T56" fmla="*/ 400 w 1104"/>
                <a:gd name="T57" fmla="*/ 1097 h 1104"/>
                <a:gd name="T58" fmla="*/ 21 w 1104"/>
                <a:gd name="T59" fmla="*/ 1102 h 1104"/>
                <a:gd name="T60" fmla="*/ 1 w 1104"/>
                <a:gd name="T61" fmla="*/ 1054 h 1104"/>
                <a:gd name="T62" fmla="*/ 21 w 1104"/>
                <a:gd name="T63" fmla="*/ 851 h 1104"/>
                <a:gd name="T64" fmla="*/ 126 w 1104"/>
                <a:gd name="T65" fmla="*/ 813 h 1104"/>
                <a:gd name="T66" fmla="*/ 526 w 1104"/>
                <a:gd name="T67" fmla="*/ 557 h 1104"/>
                <a:gd name="T68" fmla="*/ 552 w 1104"/>
                <a:gd name="T69" fmla="*/ 531 h 1104"/>
                <a:gd name="T70" fmla="*/ 578 w 1104"/>
                <a:gd name="T71" fmla="*/ 551 h 1104"/>
                <a:gd name="T72" fmla="*/ 689 w 1104"/>
                <a:gd name="T73" fmla="*/ 738 h 1104"/>
                <a:gd name="T74" fmla="*/ 676 w 1104"/>
                <a:gd name="T75" fmla="*/ 768 h 1104"/>
                <a:gd name="T76" fmla="*/ 453 w 1104"/>
                <a:gd name="T77" fmla="*/ 767 h 1104"/>
                <a:gd name="T78" fmla="*/ 417 w 1104"/>
                <a:gd name="T79" fmla="*/ 757 h 1104"/>
                <a:gd name="T80" fmla="*/ 423 w 1104"/>
                <a:gd name="T81" fmla="*/ 725 h 1104"/>
                <a:gd name="T82" fmla="*/ 876 w 1104"/>
                <a:gd name="T83" fmla="*/ 559 h 1104"/>
                <a:gd name="T84" fmla="*/ 817 w 1104"/>
                <a:gd name="T85" fmla="*/ 602 h 1104"/>
                <a:gd name="T86" fmla="*/ 803 w 1104"/>
                <a:gd name="T87" fmla="*/ 669 h 1104"/>
                <a:gd name="T88" fmla="*/ 839 w 1104"/>
                <a:gd name="T89" fmla="*/ 748 h 1104"/>
                <a:gd name="T90" fmla="*/ 900 w 1104"/>
                <a:gd name="T91" fmla="*/ 779 h 1104"/>
                <a:gd name="T92" fmla="*/ 967 w 1104"/>
                <a:gd name="T93" fmla="*/ 738 h 1104"/>
                <a:gd name="T94" fmla="*/ 994 w 1104"/>
                <a:gd name="T95" fmla="*/ 655 h 1104"/>
                <a:gd name="T96" fmla="*/ 970 w 1104"/>
                <a:gd name="T97" fmla="*/ 591 h 1104"/>
                <a:gd name="T98" fmla="*/ 905 w 1104"/>
                <a:gd name="T99" fmla="*/ 557 h 1104"/>
                <a:gd name="T100" fmla="*/ 973 w 1104"/>
                <a:gd name="T101" fmla="*/ 813 h 1104"/>
                <a:gd name="T102" fmla="*/ 1078 w 1104"/>
                <a:gd name="T103" fmla="*/ 845 h 1104"/>
                <a:gd name="T104" fmla="*/ 1104 w 1104"/>
                <a:gd name="T105" fmla="*/ 1032 h 1104"/>
                <a:gd name="T106" fmla="*/ 1087 w 1104"/>
                <a:gd name="T107" fmla="*/ 1100 h 1104"/>
                <a:gd name="T108" fmla="*/ 708 w 1104"/>
                <a:gd name="T109" fmla="*/ 1100 h 1104"/>
                <a:gd name="T110" fmla="*/ 692 w 1104"/>
                <a:gd name="T111" fmla="*/ 1032 h 1104"/>
                <a:gd name="T112" fmla="*/ 717 w 1104"/>
                <a:gd name="T113" fmla="*/ 845 h 1104"/>
                <a:gd name="T114" fmla="*/ 822 w 1104"/>
                <a:gd name="T115" fmla="*/ 813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4" h="1104">
                  <a:moveTo>
                    <a:pt x="550" y="0"/>
                  </a:moveTo>
                  <a:lnTo>
                    <a:pt x="550" y="0"/>
                  </a:lnTo>
                  <a:lnTo>
                    <a:pt x="540" y="1"/>
                  </a:lnTo>
                  <a:lnTo>
                    <a:pt x="530" y="2"/>
                  </a:lnTo>
                  <a:lnTo>
                    <a:pt x="522" y="6"/>
                  </a:lnTo>
                  <a:lnTo>
                    <a:pt x="513" y="9"/>
                  </a:lnTo>
                  <a:lnTo>
                    <a:pt x="504" y="13"/>
                  </a:lnTo>
                  <a:lnTo>
                    <a:pt x="497" y="19"/>
                  </a:lnTo>
                  <a:lnTo>
                    <a:pt x="489" y="24"/>
                  </a:lnTo>
                  <a:lnTo>
                    <a:pt x="483" y="31"/>
                  </a:lnTo>
                  <a:lnTo>
                    <a:pt x="478" y="38"/>
                  </a:lnTo>
                  <a:lnTo>
                    <a:pt x="472" y="47"/>
                  </a:lnTo>
                  <a:lnTo>
                    <a:pt x="467" y="54"/>
                  </a:lnTo>
                  <a:lnTo>
                    <a:pt x="463" y="64"/>
                  </a:lnTo>
                  <a:lnTo>
                    <a:pt x="460" y="72"/>
                  </a:lnTo>
                  <a:lnTo>
                    <a:pt x="458" y="82"/>
                  </a:lnTo>
                  <a:lnTo>
                    <a:pt x="457" y="92"/>
                  </a:lnTo>
                  <a:lnTo>
                    <a:pt x="456" y="103"/>
                  </a:lnTo>
                  <a:lnTo>
                    <a:pt x="456" y="103"/>
                  </a:lnTo>
                  <a:lnTo>
                    <a:pt x="457" y="113"/>
                  </a:lnTo>
                  <a:lnTo>
                    <a:pt x="458" y="124"/>
                  </a:lnTo>
                  <a:lnTo>
                    <a:pt x="461" y="134"/>
                  </a:lnTo>
                  <a:lnTo>
                    <a:pt x="465" y="145"/>
                  </a:lnTo>
                  <a:lnTo>
                    <a:pt x="469" y="155"/>
                  </a:lnTo>
                  <a:lnTo>
                    <a:pt x="474" y="165"/>
                  </a:lnTo>
                  <a:lnTo>
                    <a:pt x="480" y="175"/>
                  </a:lnTo>
                  <a:lnTo>
                    <a:pt x="486" y="185"/>
                  </a:lnTo>
                  <a:lnTo>
                    <a:pt x="493" y="192"/>
                  </a:lnTo>
                  <a:lnTo>
                    <a:pt x="500" y="200"/>
                  </a:lnTo>
                  <a:lnTo>
                    <a:pt x="508" y="207"/>
                  </a:lnTo>
                  <a:lnTo>
                    <a:pt x="516" y="213"/>
                  </a:lnTo>
                  <a:lnTo>
                    <a:pt x="526" y="217"/>
                  </a:lnTo>
                  <a:lnTo>
                    <a:pt x="535" y="220"/>
                  </a:lnTo>
                  <a:lnTo>
                    <a:pt x="544" y="222"/>
                  </a:lnTo>
                  <a:lnTo>
                    <a:pt x="554" y="223"/>
                  </a:lnTo>
                  <a:lnTo>
                    <a:pt x="554" y="223"/>
                  </a:lnTo>
                  <a:lnTo>
                    <a:pt x="564" y="222"/>
                  </a:lnTo>
                  <a:lnTo>
                    <a:pt x="573" y="220"/>
                  </a:lnTo>
                  <a:lnTo>
                    <a:pt x="582" y="216"/>
                  </a:lnTo>
                  <a:lnTo>
                    <a:pt x="591" y="212"/>
                  </a:lnTo>
                  <a:lnTo>
                    <a:pt x="599" y="205"/>
                  </a:lnTo>
                  <a:lnTo>
                    <a:pt x="607" y="198"/>
                  </a:lnTo>
                  <a:lnTo>
                    <a:pt x="614" y="190"/>
                  </a:lnTo>
                  <a:lnTo>
                    <a:pt x="621" y="181"/>
                  </a:lnTo>
                  <a:lnTo>
                    <a:pt x="627" y="172"/>
                  </a:lnTo>
                  <a:lnTo>
                    <a:pt x="633" y="162"/>
                  </a:lnTo>
                  <a:lnTo>
                    <a:pt x="637" y="152"/>
                  </a:lnTo>
                  <a:lnTo>
                    <a:pt x="640" y="141"/>
                  </a:lnTo>
                  <a:lnTo>
                    <a:pt x="644" y="131"/>
                  </a:lnTo>
                  <a:lnTo>
                    <a:pt x="646" y="120"/>
                  </a:lnTo>
                  <a:lnTo>
                    <a:pt x="647" y="109"/>
                  </a:lnTo>
                  <a:lnTo>
                    <a:pt x="648" y="98"/>
                  </a:lnTo>
                  <a:lnTo>
                    <a:pt x="648" y="98"/>
                  </a:lnTo>
                  <a:lnTo>
                    <a:pt x="647" y="89"/>
                  </a:lnTo>
                  <a:lnTo>
                    <a:pt x="646" y="79"/>
                  </a:lnTo>
                  <a:lnTo>
                    <a:pt x="642" y="69"/>
                  </a:lnTo>
                  <a:lnTo>
                    <a:pt x="639" y="60"/>
                  </a:lnTo>
                  <a:lnTo>
                    <a:pt x="635" y="51"/>
                  </a:lnTo>
                  <a:lnTo>
                    <a:pt x="631" y="43"/>
                  </a:lnTo>
                  <a:lnTo>
                    <a:pt x="624" y="36"/>
                  </a:lnTo>
                  <a:lnTo>
                    <a:pt x="619" y="28"/>
                  </a:lnTo>
                  <a:lnTo>
                    <a:pt x="611" y="22"/>
                  </a:lnTo>
                  <a:lnTo>
                    <a:pt x="604" y="16"/>
                  </a:lnTo>
                  <a:lnTo>
                    <a:pt x="596" y="11"/>
                  </a:lnTo>
                  <a:lnTo>
                    <a:pt x="587" y="8"/>
                  </a:lnTo>
                  <a:lnTo>
                    <a:pt x="579" y="5"/>
                  </a:lnTo>
                  <a:lnTo>
                    <a:pt x="569" y="2"/>
                  </a:lnTo>
                  <a:lnTo>
                    <a:pt x="559" y="0"/>
                  </a:lnTo>
                  <a:lnTo>
                    <a:pt x="550" y="0"/>
                  </a:lnTo>
                  <a:lnTo>
                    <a:pt x="550" y="0"/>
                  </a:lnTo>
                  <a:close/>
                  <a:moveTo>
                    <a:pt x="552" y="354"/>
                  </a:moveTo>
                  <a:lnTo>
                    <a:pt x="615" y="264"/>
                  </a:lnTo>
                  <a:lnTo>
                    <a:pt x="615" y="264"/>
                  </a:lnTo>
                  <a:lnTo>
                    <a:pt x="619" y="261"/>
                  </a:lnTo>
                  <a:lnTo>
                    <a:pt x="623" y="258"/>
                  </a:lnTo>
                  <a:lnTo>
                    <a:pt x="627" y="257"/>
                  </a:lnTo>
                  <a:lnTo>
                    <a:pt x="632" y="257"/>
                  </a:lnTo>
                  <a:lnTo>
                    <a:pt x="700" y="270"/>
                  </a:lnTo>
                  <a:lnTo>
                    <a:pt x="700" y="270"/>
                  </a:lnTo>
                  <a:lnTo>
                    <a:pt x="708" y="272"/>
                  </a:lnTo>
                  <a:lnTo>
                    <a:pt x="716" y="275"/>
                  </a:lnTo>
                  <a:lnTo>
                    <a:pt x="722" y="279"/>
                  </a:lnTo>
                  <a:lnTo>
                    <a:pt x="728" y="284"/>
                  </a:lnTo>
                  <a:lnTo>
                    <a:pt x="732" y="289"/>
                  </a:lnTo>
                  <a:lnTo>
                    <a:pt x="736" y="295"/>
                  </a:lnTo>
                  <a:lnTo>
                    <a:pt x="738" y="300"/>
                  </a:lnTo>
                  <a:lnTo>
                    <a:pt x="741" y="304"/>
                  </a:lnTo>
                  <a:lnTo>
                    <a:pt x="741" y="304"/>
                  </a:lnTo>
                  <a:lnTo>
                    <a:pt x="751" y="387"/>
                  </a:lnTo>
                  <a:lnTo>
                    <a:pt x="755" y="419"/>
                  </a:lnTo>
                  <a:lnTo>
                    <a:pt x="757" y="447"/>
                  </a:lnTo>
                  <a:lnTo>
                    <a:pt x="757" y="447"/>
                  </a:lnTo>
                  <a:lnTo>
                    <a:pt x="757" y="453"/>
                  </a:lnTo>
                  <a:lnTo>
                    <a:pt x="756" y="458"/>
                  </a:lnTo>
                  <a:lnTo>
                    <a:pt x="752" y="465"/>
                  </a:lnTo>
                  <a:lnTo>
                    <a:pt x="749" y="469"/>
                  </a:lnTo>
                  <a:lnTo>
                    <a:pt x="749" y="469"/>
                  </a:lnTo>
                  <a:lnTo>
                    <a:pt x="744" y="474"/>
                  </a:lnTo>
                  <a:lnTo>
                    <a:pt x="738" y="477"/>
                  </a:lnTo>
                  <a:lnTo>
                    <a:pt x="733" y="478"/>
                  </a:lnTo>
                  <a:lnTo>
                    <a:pt x="727" y="479"/>
                  </a:lnTo>
                  <a:lnTo>
                    <a:pt x="377" y="479"/>
                  </a:lnTo>
                  <a:lnTo>
                    <a:pt x="377" y="479"/>
                  </a:lnTo>
                  <a:lnTo>
                    <a:pt x="371" y="478"/>
                  </a:lnTo>
                  <a:lnTo>
                    <a:pt x="365" y="477"/>
                  </a:lnTo>
                  <a:lnTo>
                    <a:pt x="360" y="474"/>
                  </a:lnTo>
                  <a:lnTo>
                    <a:pt x="355" y="469"/>
                  </a:lnTo>
                  <a:lnTo>
                    <a:pt x="355" y="469"/>
                  </a:lnTo>
                  <a:lnTo>
                    <a:pt x="351" y="465"/>
                  </a:lnTo>
                  <a:lnTo>
                    <a:pt x="348" y="458"/>
                  </a:lnTo>
                  <a:lnTo>
                    <a:pt x="347" y="453"/>
                  </a:lnTo>
                  <a:lnTo>
                    <a:pt x="347" y="447"/>
                  </a:lnTo>
                  <a:lnTo>
                    <a:pt x="347" y="447"/>
                  </a:lnTo>
                  <a:lnTo>
                    <a:pt x="349" y="419"/>
                  </a:lnTo>
                  <a:lnTo>
                    <a:pt x="352" y="387"/>
                  </a:lnTo>
                  <a:lnTo>
                    <a:pt x="363" y="304"/>
                  </a:lnTo>
                  <a:lnTo>
                    <a:pt x="363" y="304"/>
                  </a:lnTo>
                  <a:lnTo>
                    <a:pt x="365" y="300"/>
                  </a:lnTo>
                  <a:lnTo>
                    <a:pt x="368" y="295"/>
                  </a:lnTo>
                  <a:lnTo>
                    <a:pt x="372" y="289"/>
                  </a:lnTo>
                  <a:lnTo>
                    <a:pt x="376" y="284"/>
                  </a:lnTo>
                  <a:lnTo>
                    <a:pt x="382" y="279"/>
                  </a:lnTo>
                  <a:lnTo>
                    <a:pt x="388" y="275"/>
                  </a:lnTo>
                  <a:lnTo>
                    <a:pt x="396" y="272"/>
                  </a:lnTo>
                  <a:lnTo>
                    <a:pt x="404" y="270"/>
                  </a:lnTo>
                  <a:lnTo>
                    <a:pt x="472" y="257"/>
                  </a:lnTo>
                  <a:lnTo>
                    <a:pt x="472" y="257"/>
                  </a:lnTo>
                  <a:lnTo>
                    <a:pt x="476" y="257"/>
                  </a:lnTo>
                  <a:lnTo>
                    <a:pt x="481" y="258"/>
                  </a:lnTo>
                  <a:lnTo>
                    <a:pt x="485" y="261"/>
                  </a:lnTo>
                  <a:lnTo>
                    <a:pt x="488" y="264"/>
                  </a:lnTo>
                  <a:lnTo>
                    <a:pt x="552" y="354"/>
                  </a:lnTo>
                  <a:lnTo>
                    <a:pt x="552" y="354"/>
                  </a:lnTo>
                  <a:close/>
                  <a:moveTo>
                    <a:pt x="204" y="557"/>
                  </a:moveTo>
                  <a:lnTo>
                    <a:pt x="204" y="557"/>
                  </a:lnTo>
                  <a:lnTo>
                    <a:pt x="194" y="557"/>
                  </a:lnTo>
                  <a:lnTo>
                    <a:pt x="185" y="559"/>
                  </a:lnTo>
                  <a:lnTo>
                    <a:pt x="176" y="561"/>
                  </a:lnTo>
                  <a:lnTo>
                    <a:pt x="167" y="565"/>
                  </a:lnTo>
                  <a:lnTo>
                    <a:pt x="158" y="569"/>
                  </a:lnTo>
                  <a:lnTo>
                    <a:pt x="151" y="574"/>
                  </a:lnTo>
                  <a:lnTo>
                    <a:pt x="143" y="580"/>
                  </a:lnTo>
                  <a:lnTo>
                    <a:pt x="137" y="587"/>
                  </a:lnTo>
                  <a:lnTo>
                    <a:pt x="131" y="594"/>
                  </a:lnTo>
                  <a:lnTo>
                    <a:pt x="126" y="602"/>
                  </a:lnTo>
                  <a:lnTo>
                    <a:pt x="121" y="610"/>
                  </a:lnTo>
                  <a:lnTo>
                    <a:pt x="117" y="619"/>
                  </a:lnTo>
                  <a:lnTo>
                    <a:pt x="114" y="629"/>
                  </a:lnTo>
                  <a:lnTo>
                    <a:pt x="112" y="638"/>
                  </a:lnTo>
                  <a:lnTo>
                    <a:pt x="111" y="648"/>
                  </a:lnTo>
                  <a:lnTo>
                    <a:pt x="110" y="658"/>
                  </a:lnTo>
                  <a:lnTo>
                    <a:pt x="110" y="658"/>
                  </a:lnTo>
                  <a:lnTo>
                    <a:pt x="111" y="669"/>
                  </a:lnTo>
                  <a:lnTo>
                    <a:pt x="113" y="679"/>
                  </a:lnTo>
                  <a:lnTo>
                    <a:pt x="115" y="690"/>
                  </a:lnTo>
                  <a:lnTo>
                    <a:pt x="119" y="701"/>
                  </a:lnTo>
                  <a:lnTo>
                    <a:pt x="123" y="711"/>
                  </a:lnTo>
                  <a:lnTo>
                    <a:pt x="128" y="721"/>
                  </a:lnTo>
                  <a:lnTo>
                    <a:pt x="134" y="731"/>
                  </a:lnTo>
                  <a:lnTo>
                    <a:pt x="140" y="740"/>
                  </a:lnTo>
                  <a:lnTo>
                    <a:pt x="147" y="748"/>
                  </a:lnTo>
                  <a:lnTo>
                    <a:pt x="154" y="756"/>
                  </a:lnTo>
                  <a:lnTo>
                    <a:pt x="163" y="762"/>
                  </a:lnTo>
                  <a:lnTo>
                    <a:pt x="170" y="769"/>
                  </a:lnTo>
                  <a:lnTo>
                    <a:pt x="180" y="773"/>
                  </a:lnTo>
                  <a:lnTo>
                    <a:pt x="189" y="776"/>
                  </a:lnTo>
                  <a:lnTo>
                    <a:pt x="198" y="779"/>
                  </a:lnTo>
                  <a:lnTo>
                    <a:pt x="208" y="779"/>
                  </a:lnTo>
                  <a:lnTo>
                    <a:pt x="208" y="779"/>
                  </a:lnTo>
                  <a:lnTo>
                    <a:pt x="218" y="779"/>
                  </a:lnTo>
                  <a:lnTo>
                    <a:pt x="227" y="775"/>
                  </a:lnTo>
                  <a:lnTo>
                    <a:pt x="236" y="772"/>
                  </a:lnTo>
                  <a:lnTo>
                    <a:pt x="245" y="767"/>
                  </a:lnTo>
                  <a:lnTo>
                    <a:pt x="253" y="761"/>
                  </a:lnTo>
                  <a:lnTo>
                    <a:pt x="261" y="754"/>
                  </a:lnTo>
                  <a:lnTo>
                    <a:pt x="268" y="746"/>
                  </a:lnTo>
                  <a:lnTo>
                    <a:pt x="275" y="738"/>
                  </a:lnTo>
                  <a:lnTo>
                    <a:pt x="281" y="728"/>
                  </a:lnTo>
                  <a:lnTo>
                    <a:pt x="287" y="718"/>
                  </a:lnTo>
                  <a:lnTo>
                    <a:pt x="291" y="707"/>
                  </a:lnTo>
                  <a:lnTo>
                    <a:pt x="294" y="698"/>
                  </a:lnTo>
                  <a:lnTo>
                    <a:pt x="297" y="687"/>
                  </a:lnTo>
                  <a:lnTo>
                    <a:pt x="300" y="676"/>
                  </a:lnTo>
                  <a:lnTo>
                    <a:pt x="301" y="665"/>
                  </a:lnTo>
                  <a:lnTo>
                    <a:pt x="302" y="655"/>
                  </a:lnTo>
                  <a:lnTo>
                    <a:pt x="302" y="655"/>
                  </a:lnTo>
                  <a:lnTo>
                    <a:pt x="301" y="644"/>
                  </a:lnTo>
                  <a:lnTo>
                    <a:pt x="300" y="634"/>
                  </a:lnTo>
                  <a:lnTo>
                    <a:pt x="296" y="624"/>
                  </a:lnTo>
                  <a:lnTo>
                    <a:pt x="293" y="616"/>
                  </a:lnTo>
                  <a:lnTo>
                    <a:pt x="289" y="607"/>
                  </a:lnTo>
                  <a:lnTo>
                    <a:pt x="285" y="599"/>
                  </a:lnTo>
                  <a:lnTo>
                    <a:pt x="278" y="591"/>
                  </a:lnTo>
                  <a:lnTo>
                    <a:pt x="273" y="585"/>
                  </a:lnTo>
                  <a:lnTo>
                    <a:pt x="265" y="578"/>
                  </a:lnTo>
                  <a:lnTo>
                    <a:pt x="258" y="572"/>
                  </a:lnTo>
                  <a:lnTo>
                    <a:pt x="250" y="567"/>
                  </a:lnTo>
                  <a:lnTo>
                    <a:pt x="241" y="563"/>
                  </a:lnTo>
                  <a:lnTo>
                    <a:pt x="233" y="560"/>
                  </a:lnTo>
                  <a:lnTo>
                    <a:pt x="223" y="558"/>
                  </a:lnTo>
                  <a:lnTo>
                    <a:pt x="213" y="557"/>
                  </a:lnTo>
                  <a:lnTo>
                    <a:pt x="204" y="557"/>
                  </a:lnTo>
                  <a:lnTo>
                    <a:pt x="204" y="557"/>
                  </a:lnTo>
                  <a:close/>
                  <a:moveTo>
                    <a:pt x="206" y="909"/>
                  </a:moveTo>
                  <a:lnTo>
                    <a:pt x="269" y="821"/>
                  </a:lnTo>
                  <a:lnTo>
                    <a:pt x="269" y="821"/>
                  </a:lnTo>
                  <a:lnTo>
                    <a:pt x="273" y="816"/>
                  </a:lnTo>
                  <a:lnTo>
                    <a:pt x="277" y="814"/>
                  </a:lnTo>
                  <a:lnTo>
                    <a:pt x="281" y="813"/>
                  </a:lnTo>
                  <a:lnTo>
                    <a:pt x="286" y="813"/>
                  </a:lnTo>
                  <a:lnTo>
                    <a:pt x="354" y="825"/>
                  </a:lnTo>
                  <a:lnTo>
                    <a:pt x="354" y="825"/>
                  </a:lnTo>
                  <a:lnTo>
                    <a:pt x="362" y="827"/>
                  </a:lnTo>
                  <a:lnTo>
                    <a:pt x="370" y="830"/>
                  </a:lnTo>
                  <a:lnTo>
                    <a:pt x="376" y="835"/>
                  </a:lnTo>
                  <a:lnTo>
                    <a:pt x="382" y="840"/>
                  </a:lnTo>
                  <a:lnTo>
                    <a:pt x="387" y="845"/>
                  </a:lnTo>
                  <a:lnTo>
                    <a:pt x="390" y="851"/>
                  </a:lnTo>
                  <a:lnTo>
                    <a:pt x="392" y="855"/>
                  </a:lnTo>
                  <a:lnTo>
                    <a:pt x="394" y="861"/>
                  </a:lnTo>
                  <a:lnTo>
                    <a:pt x="394" y="861"/>
                  </a:lnTo>
                  <a:lnTo>
                    <a:pt x="404" y="933"/>
                  </a:lnTo>
                  <a:lnTo>
                    <a:pt x="410" y="987"/>
                  </a:lnTo>
                  <a:lnTo>
                    <a:pt x="412" y="1009"/>
                  </a:lnTo>
                  <a:lnTo>
                    <a:pt x="412" y="1032"/>
                  </a:lnTo>
                  <a:lnTo>
                    <a:pt x="411" y="1054"/>
                  </a:lnTo>
                  <a:lnTo>
                    <a:pt x="410" y="1077"/>
                  </a:lnTo>
                  <a:lnTo>
                    <a:pt x="410" y="1077"/>
                  </a:lnTo>
                  <a:lnTo>
                    <a:pt x="409" y="1083"/>
                  </a:lnTo>
                  <a:lnTo>
                    <a:pt x="406" y="1088"/>
                  </a:lnTo>
                  <a:lnTo>
                    <a:pt x="403" y="1092"/>
                  </a:lnTo>
                  <a:lnTo>
                    <a:pt x="400" y="1097"/>
                  </a:lnTo>
                  <a:lnTo>
                    <a:pt x="396" y="1100"/>
                  </a:lnTo>
                  <a:lnTo>
                    <a:pt x="390" y="1102"/>
                  </a:lnTo>
                  <a:lnTo>
                    <a:pt x="385" y="1104"/>
                  </a:lnTo>
                  <a:lnTo>
                    <a:pt x="379" y="1104"/>
                  </a:lnTo>
                  <a:lnTo>
                    <a:pt x="32" y="1104"/>
                  </a:lnTo>
                  <a:lnTo>
                    <a:pt x="32" y="1104"/>
                  </a:lnTo>
                  <a:lnTo>
                    <a:pt x="27" y="1104"/>
                  </a:lnTo>
                  <a:lnTo>
                    <a:pt x="21" y="1102"/>
                  </a:lnTo>
                  <a:lnTo>
                    <a:pt x="17" y="1100"/>
                  </a:lnTo>
                  <a:lnTo>
                    <a:pt x="13" y="1097"/>
                  </a:lnTo>
                  <a:lnTo>
                    <a:pt x="9" y="1092"/>
                  </a:lnTo>
                  <a:lnTo>
                    <a:pt x="5" y="1088"/>
                  </a:lnTo>
                  <a:lnTo>
                    <a:pt x="4" y="1083"/>
                  </a:lnTo>
                  <a:lnTo>
                    <a:pt x="2" y="1077"/>
                  </a:lnTo>
                  <a:lnTo>
                    <a:pt x="2" y="1077"/>
                  </a:lnTo>
                  <a:lnTo>
                    <a:pt x="1" y="1054"/>
                  </a:lnTo>
                  <a:lnTo>
                    <a:pt x="0" y="1032"/>
                  </a:lnTo>
                  <a:lnTo>
                    <a:pt x="0" y="1009"/>
                  </a:lnTo>
                  <a:lnTo>
                    <a:pt x="2" y="987"/>
                  </a:lnTo>
                  <a:lnTo>
                    <a:pt x="9" y="933"/>
                  </a:lnTo>
                  <a:lnTo>
                    <a:pt x="17" y="861"/>
                  </a:lnTo>
                  <a:lnTo>
                    <a:pt x="17" y="861"/>
                  </a:lnTo>
                  <a:lnTo>
                    <a:pt x="19" y="855"/>
                  </a:lnTo>
                  <a:lnTo>
                    <a:pt x="21" y="851"/>
                  </a:lnTo>
                  <a:lnTo>
                    <a:pt x="26" y="845"/>
                  </a:lnTo>
                  <a:lnTo>
                    <a:pt x="30" y="840"/>
                  </a:lnTo>
                  <a:lnTo>
                    <a:pt x="35" y="835"/>
                  </a:lnTo>
                  <a:lnTo>
                    <a:pt x="42" y="830"/>
                  </a:lnTo>
                  <a:lnTo>
                    <a:pt x="50" y="827"/>
                  </a:lnTo>
                  <a:lnTo>
                    <a:pt x="58" y="825"/>
                  </a:lnTo>
                  <a:lnTo>
                    <a:pt x="126" y="813"/>
                  </a:lnTo>
                  <a:lnTo>
                    <a:pt x="126" y="813"/>
                  </a:lnTo>
                  <a:lnTo>
                    <a:pt x="130" y="813"/>
                  </a:lnTo>
                  <a:lnTo>
                    <a:pt x="136" y="814"/>
                  </a:lnTo>
                  <a:lnTo>
                    <a:pt x="139" y="816"/>
                  </a:lnTo>
                  <a:lnTo>
                    <a:pt x="142" y="821"/>
                  </a:lnTo>
                  <a:lnTo>
                    <a:pt x="206" y="909"/>
                  </a:lnTo>
                  <a:lnTo>
                    <a:pt x="206" y="909"/>
                  </a:lnTo>
                  <a:close/>
                  <a:moveTo>
                    <a:pt x="526" y="557"/>
                  </a:moveTo>
                  <a:lnTo>
                    <a:pt x="526" y="557"/>
                  </a:lnTo>
                  <a:lnTo>
                    <a:pt x="526" y="551"/>
                  </a:lnTo>
                  <a:lnTo>
                    <a:pt x="528" y="546"/>
                  </a:lnTo>
                  <a:lnTo>
                    <a:pt x="530" y="541"/>
                  </a:lnTo>
                  <a:lnTo>
                    <a:pt x="534" y="538"/>
                  </a:lnTo>
                  <a:lnTo>
                    <a:pt x="538" y="535"/>
                  </a:lnTo>
                  <a:lnTo>
                    <a:pt x="542" y="532"/>
                  </a:lnTo>
                  <a:lnTo>
                    <a:pt x="546" y="531"/>
                  </a:lnTo>
                  <a:lnTo>
                    <a:pt x="552" y="531"/>
                  </a:lnTo>
                  <a:lnTo>
                    <a:pt x="552" y="531"/>
                  </a:lnTo>
                  <a:lnTo>
                    <a:pt x="557" y="531"/>
                  </a:lnTo>
                  <a:lnTo>
                    <a:pt x="562" y="532"/>
                  </a:lnTo>
                  <a:lnTo>
                    <a:pt x="566" y="535"/>
                  </a:lnTo>
                  <a:lnTo>
                    <a:pt x="570" y="538"/>
                  </a:lnTo>
                  <a:lnTo>
                    <a:pt x="573" y="541"/>
                  </a:lnTo>
                  <a:lnTo>
                    <a:pt x="576" y="546"/>
                  </a:lnTo>
                  <a:lnTo>
                    <a:pt x="578" y="551"/>
                  </a:lnTo>
                  <a:lnTo>
                    <a:pt x="578" y="557"/>
                  </a:lnTo>
                  <a:lnTo>
                    <a:pt x="578" y="664"/>
                  </a:lnTo>
                  <a:lnTo>
                    <a:pt x="677" y="721"/>
                  </a:lnTo>
                  <a:lnTo>
                    <a:pt x="677" y="721"/>
                  </a:lnTo>
                  <a:lnTo>
                    <a:pt x="681" y="725"/>
                  </a:lnTo>
                  <a:lnTo>
                    <a:pt x="684" y="729"/>
                  </a:lnTo>
                  <a:lnTo>
                    <a:pt x="688" y="733"/>
                  </a:lnTo>
                  <a:lnTo>
                    <a:pt x="689" y="738"/>
                  </a:lnTo>
                  <a:lnTo>
                    <a:pt x="690" y="742"/>
                  </a:lnTo>
                  <a:lnTo>
                    <a:pt x="690" y="747"/>
                  </a:lnTo>
                  <a:lnTo>
                    <a:pt x="689" y="753"/>
                  </a:lnTo>
                  <a:lnTo>
                    <a:pt x="687" y="757"/>
                  </a:lnTo>
                  <a:lnTo>
                    <a:pt x="687" y="757"/>
                  </a:lnTo>
                  <a:lnTo>
                    <a:pt x="683" y="761"/>
                  </a:lnTo>
                  <a:lnTo>
                    <a:pt x="680" y="765"/>
                  </a:lnTo>
                  <a:lnTo>
                    <a:pt x="676" y="768"/>
                  </a:lnTo>
                  <a:lnTo>
                    <a:pt x="670" y="769"/>
                  </a:lnTo>
                  <a:lnTo>
                    <a:pt x="666" y="770"/>
                  </a:lnTo>
                  <a:lnTo>
                    <a:pt x="661" y="770"/>
                  </a:lnTo>
                  <a:lnTo>
                    <a:pt x="656" y="769"/>
                  </a:lnTo>
                  <a:lnTo>
                    <a:pt x="651" y="767"/>
                  </a:lnTo>
                  <a:lnTo>
                    <a:pt x="552" y="710"/>
                  </a:lnTo>
                  <a:lnTo>
                    <a:pt x="453" y="767"/>
                  </a:lnTo>
                  <a:lnTo>
                    <a:pt x="453" y="767"/>
                  </a:lnTo>
                  <a:lnTo>
                    <a:pt x="447" y="769"/>
                  </a:lnTo>
                  <a:lnTo>
                    <a:pt x="443" y="770"/>
                  </a:lnTo>
                  <a:lnTo>
                    <a:pt x="438" y="770"/>
                  </a:lnTo>
                  <a:lnTo>
                    <a:pt x="433" y="769"/>
                  </a:lnTo>
                  <a:lnTo>
                    <a:pt x="428" y="768"/>
                  </a:lnTo>
                  <a:lnTo>
                    <a:pt x="424" y="765"/>
                  </a:lnTo>
                  <a:lnTo>
                    <a:pt x="420" y="761"/>
                  </a:lnTo>
                  <a:lnTo>
                    <a:pt x="417" y="757"/>
                  </a:lnTo>
                  <a:lnTo>
                    <a:pt x="417" y="757"/>
                  </a:lnTo>
                  <a:lnTo>
                    <a:pt x="415" y="753"/>
                  </a:lnTo>
                  <a:lnTo>
                    <a:pt x="414" y="747"/>
                  </a:lnTo>
                  <a:lnTo>
                    <a:pt x="414" y="742"/>
                  </a:lnTo>
                  <a:lnTo>
                    <a:pt x="415" y="738"/>
                  </a:lnTo>
                  <a:lnTo>
                    <a:pt x="416" y="733"/>
                  </a:lnTo>
                  <a:lnTo>
                    <a:pt x="419" y="729"/>
                  </a:lnTo>
                  <a:lnTo>
                    <a:pt x="423" y="725"/>
                  </a:lnTo>
                  <a:lnTo>
                    <a:pt x="427" y="721"/>
                  </a:lnTo>
                  <a:lnTo>
                    <a:pt x="526" y="664"/>
                  </a:lnTo>
                  <a:lnTo>
                    <a:pt x="526" y="557"/>
                  </a:lnTo>
                  <a:lnTo>
                    <a:pt x="526" y="557"/>
                  </a:lnTo>
                  <a:close/>
                  <a:moveTo>
                    <a:pt x="896" y="557"/>
                  </a:moveTo>
                  <a:lnTo>
                    <a:pt x="896" y="557"/>
                  </a:lnTo>
                  <a:lnTo>
                    <a:pt x="886" y="557"/>
                  </a:lnTo>
                  <a:lnTo>
                    <a:pt x="876" y="559"/>
                  </a:lnTo>
                  <a:lnTo>
                    <a:pt x="868" y="561"/>
                  </a:lnTo>
                  <a:lnTo>
                    <a:pt x="859" y="565"/>
                  </a:lnTo>
                  <a:lnTo>
                    <a:pt x="851" y="569"/>
                  </a:lnTo>
                  <a:lnTo>
                    <a:pt x="843" y="574"/>
                  </a:lnTo>
                  <a:lnTo>
                    <a:pt x="835" y="580"/>
                  </a:lnTo>
                  <a:lnTo>
                    <a:pt x="829" y="587"/>
                  </a:lnTo>
                  <a:lnTo>
                    <a:pt x="822" y="594"/>
                  </a:lnTo>
                  <a:lnTo>
                    <a:pt x="817" y="602"/>
                  </a:lnTo>
                  <a:lnTo>
                    <a:pt x="813" y="610"/>
                  </a:lnTo>
                  <a:lnTo>
                    <a:pt x="810" y="619"/>
                  </a:lnTo>
                  <a:lnTo>
                    <a:pt x="806" y="629"/>
                  </a:lnTo>
                  <a:lnTo>
                    <a:pt x="804" y="638"/>
                  </a:lnTo>
                  <a:lnTo>
                    <a:pt x="803" y="648"/>
                  </a:lnTo>
                  <a:lnTo>
                    <a:pt x="802" y="658"/>
                  </a:lnTo>
                  <a:lnTo>
                    <a:pt x="802" y="658"/>
                  </a:lnTo>
                  <a:lnTo>
                    <a:pt x="803" y="669"/>
                  </a:lnTo>
                  <a:lnTo>
                    <a:pt x="804" y="679"/>
                  </a:lnTo>
                  <a:lnTo>
                    <a:pt x="807" y="690"/>
                  </a:lnTo>
                  <a:lnTo>
                    <a:pt x="811" y="701"/>
                  </a:lnTo>
                  <a:lnTo>
                    <a:pt x="815" y="711"/>
                  </a:lnTo>
                  <a:lnTo>
                    <a:pt x="819" y="721"/>
                  </a:lnTo>
                  <a:lnTo>
                    <a:pt x="826" y="731"/>
                  </a:lnTo>
                  <a:lnTo>
                    <a:pt x="832" y="740"/>
                  </a:lnTo>
                  <a:lnTo>
                    <a:pt x="839" y="748"/>
                  </a:lnTo>
                  <a:lnTo>
                    <a:pt x="846" y="756"/>
                  </a:lnTo>
                  <a:lnTo>
                    <a:pt x="854" y="762"/>
                  </a:lnTo>
                  <a:lnTo>
                    <a:pt x="862" y="769"/>
                  </a:lnTo>
                  <a:lnTo>
                    <a:pt x="872" y="773"/>
                  </a:lnTo>
                  <a:lnTo>
                    <a:pt x="881" y="776"/>
                  </a:lnTo>
                  <a:lnTo>
                    <a:pt x="890" y="779"/>
                  </a:lnTo>
                  <a:lnTo>
                    <a:pt x="900" y="779"/>
                  </a:lnTo>
                  <a:lnTo>
                    <a:pt x="900" y="779"/>
                  </a:lnTo>
                  <a:lnTo>
                    <a:pt x="910" y="779"/>
                  </a:lnTo>
                  <a:lnTo>
                    <a:pt x="920" y="775"/>
                  </a:lnTo>
                  <a:lnTo>
                    <a:pt x="928" y="772"/>
                  </a:lnTo>
                  <a:lnTo>
                    <a:pt x="937" y="767"/>
                  </a:lnTo>
                  <a:lnTo>
                    <a:pt x="945" y="761"/>
                  </a:lnTo>
                  <a:lnTo>
                    <a:pt x="953" y="754"/>
                  </a:lnTo>
                  <a:lnTo>
                    <a:pt x="960" y="746"/>
                  </a:lnTo>
                  <a:lnTo>
                    <a:pt x="967" y="738"/>
                  </a:lnTo>
                  <a:lnTo>
                    <a:pt x="973" y="728"/>
                  </a:lnTo>
                  <a:lnTo>
                    <a:pt x="979" y="718"/>
                  </a:lnTo>
                  <a:lnTo>
                    <a:pt x="983" y="707"/>
                  </a:lnTo>
                  <a:lnTo>
                    <a:pt x="986" y="698"/>
                  </a:lnTo>
                  <a:lnTo>
                    <a:pt x="990" y="687"/>
                  </a:lnTo>
                  <a:lnTo>
                    <a:pt x="992" y="676"/>
                  </a:lnTo>
                  <a:lnTo>
                    <a:pt x="993" y="665"/>
                  </a:lnTo>
                  <a:lnTo>
                    <a:pt x="994" y="655"/>
                  </a:lnTo>
                  <a:lnTo>
                    <a:pt x="994" y="655"/>
                  </a:lnTo>
                  <a:lnTo>
                    <a:pt x="993" y="644"/>
                  </a:lnTo>
                  <a:lnTo>
                    <a:pt x="991" y="634"/>
                  </a:lnTo>
                  <a:lnTo>
                    <a:pt x="989" y="624"/>
                  </a:lnTo>
                  <a:lnTo>
                    <a:pt x="985" y="616"/>
                  </a:lnTo>
                  <a:lnTo>
                    <a:pt x="981" y="607"/>
                  </a:lnTo>
                  <a:lnTo>
                    <a:pt x="977" y="599"/>
                  </a:lnTo>
                  <a:lnTo>
                    <a:pt x="970" y="591"/>
                  </a:lnTo>
                  <a:lnTo>
                    <a:pt x="964" y="585"/>
                  </a:lnTo>
                  <a:lnTo>
                    <a:pt x="957" y="578"/>
                  </a:lnTo>
                  <a:lnTo>
                    <a:pt x="950" y="572"/>
                  </a:lnTo>
                  <a:lnTo>
                    <a:pt x="942" y="567"/>
                  </a:lnTo>
                  <a:lnTo>
                    <a:pt x="934" y="563"/>
                  </a:lnTo>
                  <a:lnTo>
                    <a:pt x="925" y="560"/>
                  </a:lnTo>
                  <a:lnTo>
                    <a:pt x="915" y="558"/>
                  </a:lnTo>
                  <a:lnTo>
                    <a:pt x="905" y="557"/>
                  </a:lnTo>
                  <a:lnTo>
                    <a:pt x="896" y="557"/>
                  </a:lnTo>
                  <a:lnTo>
                    <a:pt x="896" y="557"/>
                  </a:lnTo>
                  <a:close/>
                  <a:moveTo>
                    <a:pt x="898" y="909"/>
                  </a:moveTo>
                  <a:lnTo>
                    <a:pt x="962" y="821"/>
                  </a:lnTo>
                  <a:lnTo>
                    <a:pt x="962" y="821"/>
                  </a:lnTo>
                  <a:lnTo>
                    <a:pt x="965" y="816"/>
                  </a:lnTo>
                  <a:lnTo>
                    <a:pt x="968" y="814"/>
                  </a:lnTo>
                  <a:lnTo>
                    <a:pt x="973" y="813"/>
                  </a:lnTo>
                  <a:lnTo>
                    <a:pt x="978" y="813"/>
                  </a:lnTo>
                  <a:lnTo>
                    <a:pt x="1046" y="825"/>
                  </a:lnTo>
                  <a:lnTo>
                    <a:pt x="1046" y="825"/>
                  </a:lnTo>
                  <a:lnTo>
                    <a:pt x="1054" y="827"/>
                  </a:lnTo>
                  <a:lnTo>
                    <a:pt x="1062" y="830"/>
                  </a:lnTo>
                  <a:lnTo>
                    <a:pt x="1068" y="835"/>
                  </a:lnTo>
                  <a:lnTo>
                    <a:pt x="1074" y="840"/>
                  </a:lnTo>
                  <a:lnTo>
                    <a:pt x="1078" y="845"/>
                  </a:lnTo>
                  <a:lnTo>
                    <a:pt x="1082" y="851"/>
                  </a:lnTo>
                  <a:lnTo>
                    <a:pt x="1084" y="855"/>
                  </a:lnTo>
                  <a:lnTo>
                    <a:pt x="1087" y="861"/>
                  </a:lnTo>
                  <a:lnTo>
                    <a:pt x="1087" y="861"/>
                  </a:lnTo>
                  <a:lnTo>
                    <a:pt x="1095" y="933"/>
                  </a:lnTo>
                  <a:lnTo>
                    <a:pt x="1102" y="987"/>
                  </a:lnTo>
                  <a:lnTo>
                    <a:pt x="1104" y="1009"/>
                  </a:lnTo>
                  <a:lnTo>
                    <a:pt x="1104" y="1032"/>
                  </a:lnTo>
                  <a:lnTo>
                    <a:pt x="1103" y="1054"/>
                  </a:lnTo>
                  <a:lnTo>
                    <a:pt x="1102" y="1077"/>
                  </a:lnTo>
                  <a:lnTo>
                    <a:pt x="1102" y="1077"/>
                  </a:lnTo>
                  <a:lnTo>
                    <a:pt x="1100" y="1083"/>
                  </a:lnTo>
                  <a:lnTo>
                    <a:pt x="1098" y="1088"/>
                  </a:lnTo>
                  <a:lnTo>
                    <a:pt x="1095" y="1092"/>
                  </a:lnTo>
                  <a:lnTo>
                    <a:pt x="1091" y="1097"/>
                  </a:lnTo>
                  <a:lnTo>
                    <a:pt x="1087" y="1100"/>
                  </a:lnTo>
                  <a:lnTo>
                    <a:pt x="1082" y="1102"/>
                  </a:lnTo>
                  <a:lnTo>
                    <a:pt x="1077" y="1104"/>
                  </a:lnTo>
                  <a:lnTo>
                    <a:pt x="1072" y="1104"/>
                  </a:lnTo>
                  <a:lnTo>
                    <a:pt x="724" y="1104"/>
                  </a:lnTo>
                  <a:lnTo>
                    <a:pt x="724" y="1104"/>
                  </a:lnTo>
                  <a:lnTo>
                    <a:pt x="719" y="1104"/>
                  </a:lnTo>
                  <a:lnTo>
                    <a:pt x="714" y="1102"/>
                  </a:lnTo>
                  <a:lnTo>
                    <a:pt x="708" y="1100"/>
                  </a:lnTo>
                  <a:lnTo>
                    <a:pt x="704" y="1097"/>
                  </a:lnTo>
                  <a:lnTo>
                    <a:pt x="701" y="1092"/>
                  </a:lnTo>
                  <a:lnTo>
                    <a:pt x="697" y="1088"/>
                  </a:lnTo>
                  <a:lnTo>
                    <a:pt x="695" y="1083"/>
                  </a:lnTo>
                  <a:lnTo>
                    <a:pt x="694" y="1077"/>
                  </a:lnTo>
                  <a:lnTo>
                    <a:pt x="694" y="1077"/>
                  </a:lnTo>
                  <a:lnTo>
                    <a:pt x="693" y="1054"/>
                  </a:lnTo>
                  <a:lnTo>
                    <a:pt x="692" y="1032"/>
                  </a:lnTo>
                  <a:lnTo>
                    <a:pt x="692" y="1009"/>
                  </a:lnTo>
                  <a:lnTo>
                    <a:pt x="694" y="987"/>
                  </a:lnTo>
                  <a:lnTo>
                    <a:pt x="700" y="933"/>
                  </a:lnTo>
                  <a:lnTo>
                    <a:pt x="709" y="861"/>
                  </a:lnTo>
                  <a:lnTo>
                    <a:pt x="709" y="861"/>
                  </a:lnTo>
                  <a:lnTo>
                    <a:pt x="711" y="855"/>
                  </a:lnTo>
                  <a:lnTo>
                    <a:pt x="714" y="851"/>
                  </a:lnTo>
                  <a:lnTo>
                    <a:pt x="717" y="845"/>
                  </a:lnTo>
                  <a:lnTo>
                    <a:pt x="722" y="840"/>
                  </a:lnTo>
                  <a:lnTo>
                    <a:pt x="728" y="835"/>
                  </a:lnTo>
                  <a:lnTo>
                    <a:pt x="734" y="830"/>
                  </a:lnTo>
                  <a:lnTo>
                    <a:pt x="742" y="827"/>
                  </a:lnTo>
                  <a:lnTo>
                    <a:pt x="750" y="825"/>
                  </a:lnTo>
                  <a:lnTo>
                    <a:pt x="818" y="813"/>
                  </a:lnTo>
                  <a:lnTo>
                    <a:pt x="818" y="813"/>
                  </a:lnTo>
                  <a:lnTo>
                    <a:pt x="822" y="813"/>
                  </a:lnTo>
                  <a:lnTo>
                    <a:pt x="827" y="814"/>
                  </a:lnTo>
                  <a:lnTo>
                    <a:pt x="831" y="816"/>
                  </a:lnTo>
                  <a:lnTo>
                    <a:pt x="834" y="821"/>
                  </a:lnTo>
                  <a:lnTo>
                    <a:pt x="898" y="909"/>
                  </a:lnTo>
                  <a:lnTo>
                    <a:pt x="898" y="9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Tree>
  </p:cSld>
  <p:clrMapOvr>
    <a:masterClrMapping/>
  </p:clrMapOvr>
  <p:transition spd="slow">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1"/>
          <p:nvPr/>
        </p:nvSpPr>
        <p:spPr>
          <a:xfrm>
            <a:off x="390436" y="113599"/>
            <a:ext cx="8671268" cy="1228157"/>
          </a:xfrm>
          <a:prstGeom prst="rect">
            <a:avLst/>
          </a:prstGeom>
          <a:noFill/>
        </p:spPr>
        <p:txBody>
          <a:bodyPr wrap="square" rtlCol="0">
            <a:spAutoFit/>
          </a:bodyPr>
          <a:lstStyle/>
          <a:p>
            <a:pPr algn="ctr">
              <a:lnSpc>
                <a:spcPct val="110000"/>
              </a:lnSpc>
            </a:pPr>
            <a:r>
              <a:rPr lang="zh-CN" altLang="en-US" sz="3355" b="1" dirty="0">
                <a:solidFill>
                  <a:srgbClr val="C00000"/>
                </a:solidFill>
                <a:latin typeface="微软雅黑" panose="020B0503020204020204" charset="-122"/>
                <a:ea typeface="微软雅黑" panose="020B0503020204020204" charset="-122"/>
                <a:sym typeface="+mn-ea"/>
              </a:rPr>
              <a:t>党的机构编制工作发展历程：革命战争时期</a:t>
            </a:r>
          </a:p>
          <a:p>
            <a:pPr algn="ctr">
              <a:lnSpc>
                <a:spcPct val="110000"/>
              </a:lnSpc>
            </a:pPr>
            <a:endParaRPr lang="zh-CN" altLang="en-US" sz="3355" b="1" dirty="0">
              <a:solidFill>
                <a:srgbClr val="C00000"/>
              </a:solidFill>
              <a:latin typeface="微软雅黑" panose="020B0503020204020204" charset="-122"/>
              <a:ea typeface="微软雅黑" panose="020B0503020204020204" charset="-122"/>
              <a:sym typeface="+mn-ea"/>
            </a:endParaRPr>
          </a:p>
        </p:txBody>
      </p:sp>
      <p:sp>
        <p:nvSpPr>
          <p:cNvPr id="4" name="任意多边形 30"/>
          <p:cNvSpPr/>
          <p:nvPr/>
        </p:nvSpPr>
        <p:spPr>
          <a:xfrm flipV="1">
            <a:off x="685799" y="725597"/>
            <a:ext cx="11520000" cy="396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latin typeface="Arial" panose="020B0604020202020204" pitchFamily="34" charset="0"/>
              <a:ea typeface="微软雅黑" panose="020B0503020204020204" charset="-122"/>
              <a:sym typeface="Arial" panose="020B0604020202020204" pitchFamily="34" charset="0"/>
            </a:endParaRPr>
          </a:p>
        </p:txBody>
      </p:sp>
      <p:sp>
        <p:nvSpPr>
          <p:cNvPr id="5" name="任意多边形 31"/>
          <p:cNvSpPr/>
          <p:nvPr/>
        </p:nvSpPr>
        <p:spPr>
          <a:xfrm>
            <a:off x="0" y="236409"/>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solidFill>
                <a:srgbClr val="7EC234"/>
              </a:solidFill>
              <a:latin typeface="Arial" panose="020B0604020202020204" pitchFamily="34" charset="0"/>
              <a:ea typeface="微软雅黑" panose="020B0503020204020204" charset="-122"/>
              <a:sym typeface="Arial" panose="020B0604020202020204" pitchFamily="34" charset="0"/>
            </a:endParaRPr>
          </a:p>
        </p:txBody>
      </p:sp>
      <p:pic>
        <p:nvPicPr>
          <p:cNvPr id="44" name="Picture 3" descr="C:\Users\Administrator\Desktop\党政机关\素材\党徽\Nipic_5916570_2012061822032932139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0535" y="-116840"/>
            <a:ext cx="971550" cy="882015"/>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5705051" y="2236939"/>
            <a:ext cx="6246156" cy="430887"/>
          </a:xfrm>
          <a:prstGeom prst="rect">
            <a:avLst/>
          </a:prstGeom>
          <a:noFill/>
        </p:spPr>
        <p:txBody>
          <a:bodyPr wrap="square" lIns="0" tIns="0" rIns="0" bIns="0" rtlCol="0">
            <a:spAutoFit/>
          </a:bodyPr>
          <a:lstStyle/>
          <a:p>
            <a:r>
              <a:rPr lang="zh-CN" altLang="en-US" sz="1400" b="1" dirty="0">
                <a:solidFill>
                  <a:srgbClr val="474747"/>
                </a:solidFill>
                <a:latin typeface="微软雅黑" panose="020B0503020204020204" charset="-122"/>
                <a:ea typeface="微软雅黑" panose="020B0503020204020204" charset="-122"/>
              </a:rPr>
              <a:t>在武汉召开的中共五大</a:t>
            </a:r>
            <a:r>
              <a:rPr lang="zh-CN" altLang="en-US" sz="1400" b="1" dirty="0" smtClean="0">
                <a:solidFill>
                  <a:srgbClr val="474747"/>
                </a:solidFill>
                <a:latin typeface="微软雅黑" panose="020B0503020204020204" charset="-122"/>
                <a:ea typeface="微软雅黑" panose="020B0503020204020204" charset="-122"/>
              </a:rPr>
              <a:t>，通过</a:t>
            </a:r>
            <a:r>
              <a:rPr lang="en-US" altLang="zh-CN" sz="1400" b="1" dirty="0">
                <a:solidFill>
                  <a:srgbClr val="474747"/>
                </a:solidFill>
                <a:latin typeface="微软雅黑" panose="020B0503020204020204" charset="-122"/>
                <a:ea typeface="微软雅黑" panose="020B0503020204020204" charset="-122"/>
              </a:rPr>
              <a:t>《</a:t>
            </a:r>
            <a:r>
              <a:rPr lang="zh-CN" altLang="en-US" sz="1400" b="1" dirty="0">
                <a:solidFill>
                  <a:srgbClr val="474747"/>
                </a:solidFill>
                <a:latin typeface="微软雅黑" panose="020B0503020204020204" charset="-122"/>
                <a:ea typeface="微软雅黑" panose="020B0503020204020204" charset="-122"/>
              </a:rPr>
              <a:t>党的组织问题决议案</a:t>
            </a:r>
            <a:r>
              <a:rPr lang="en-US" altLang="zh-CN" sz="1400" b="1" dirty="0">
                <a:solidFill>
                  <a:srgbClr val="474747"/>
                </a:solidFill>
                <a:latin typeface="微软雅黑" panose="020B0503020204020204" charset="-122"/>
                <a:ea typeface="微软雅黑" panose="020B0503020204020204" charset="-122"/>
              </a:rPr>
              <a:t>》</a:t>
            </a:r>
            <a:r>
              <a:rPr lang="zh-CN" altLang="en-US" sz="1400" b="1" dirty="0">
                <a:solidFill>
                  <a:srgbClr val="474747"/>
                </a:solidFill>
                <a:latin typeface="微软雅黑" panose="020B0503020204020204" charset="-122"/>
                <a:ea typeface="微软雅黑" panose="020B0503020204020204" charset="-122"/>
              </a:rPr>
              <a:t>，明确现时组织问题上的主要任务就是建设坚固的、能战斗的秘密机关。</a:t>
            </a:r>
            <a:endParaRPr lang="en-GB" altLang="zh-CN" sz="1400" b="1" dirty="0">
              <a:solidFill>
                <a:srgbClr val="474747"/>
              </a:solidFill>
              <a:latin typeface="微软雅黑" panose="020B0503020204020204" charset="-122"/>
              <a:ea typeface="微软雅黑" panose="020B0503020204020204" charset="-122"/>
            </a:endParaRPr>
          </a:p>
        </p:txBody>
      </p:sp>
      <p:sp>
        <p:nvSpPr>
          <p:cNvPr id="26" name="TextBox 25"/>
          <p:cNvSpPr txBox="1"/>
          <p:nvPr/>
        </p:nvSpPr>
        <p:spPr>
          <a:xfrm>
            <a:off x="5705053" y="1972895"/>
            <a:ext cx="2414652" cy="245745"/>
          </a:xfrm>
          <a:prstGeom prst="rect">
            <a:avLst/>
          </a:prstGeom>
          <a:noFill/>
        </p:spPr>
        <p:txBody>
          <a:bodyPr wrap="square" lIns="0" tIns="0" rIns="0" bIns="0" rtlCol="0">
            <a:spAutoFit/>
          </a:bodyPr>
          <a:lstStyle/>
          <a:p>
            <a:pPr marL="285750" indent="-285750" defTabSz="1176655">
              <a:buFont typeface="Wingdings" panose="05000000000000000000" pitchFamily="2" charset="2"/>
              <a:buChar char="u"/>
            </a:pPr>
            <a:r>
              <a:rPr lang="en-US" altLang="zh-CN" sz="1600" b="1" dirty="0" smtClean="0">
                <a:solidFill>
                  <a:srgbClr val="C00000"/>
                </a:solidFill>
                <a:latin typeface="微软雅黑" panose="020B0503020204020204" charset="-122"/>
                <a:ea typeface="微软雅黑" panose="020B0503020204020204" charset="-122"/>
              </a:rPr>
              <a:t>1927</a:t>
            </a:r>
            <a:r>
              <a:rPr lang="zh-CN" altLang="en-US" sz="1600" b="1" dirty="0" smtClean="0">
                <a:solidFill>
                  <a:srgbClr val="C00000"/>
                </a:solidFill>
                <a:latin typeface="微软雅黑" panose="020B0503020204020204" charset="-122"/>
                <a:ea typeface="微软雅黑" panose="020B0503020204020204" charset="-122"/>
              </a:rPr>
              <a:t>年</a:t>
            </a:r>
            <a:endParaRPr lang="zh-CN" altLang="en-US" sz="1600" b="1" dirty="0">
              <a:solidFill>
                <a:srgbClr val="C00000"/>
              </a:solidFill>
              <a:latin typeface="微软雅黑" panose="020B0503020204020204" charset="-122"/>
              <a:ea typeface="微软雅黑" panose="020B0503020204020204" charset="-122"/>
            </a:endParaRPr>
          </a:p>
        </p:txBody>
      </p:sp>
      <p:sp>
        <p:nvSpPr>
          <p:cNvPr id="27" name="TextBox 26"/>
          <p:cNvSpPr txBox="1"/>
          <p:nvPr/>
        </p:nvSpPr>
        <p:spPr>
          <a:xfrm>
            <a:off x="5705051" y="3080000"/>
            <a:ext cx="6246156" cy="646331"/>
          </a:xfrm>
          <a:prstGeom prst="rect">
            <a:avLst/>
          </a:prstGeom>
          <a:noFill/>
        </p:spPr>
        <p:txBody>
          <a:bodyPr wrap="square" lIns="0" tIns="0" rIns="0" bIns="0" rtlCol="0">
            <a:spAutoFit/>
          </a:bodyPr>
          <a:lstStyle/>
          <a:p>
            <a:r>
              <a:rPr lang="zh-CN" altLang="en-US" sz="1400" b="1" dirty="0">
                <a:solidFill>
                  <a:srgbClr val="474747"/>
                </a:solidFill>
                <a:latin typeface="微软雅黑" panose="020B0503020204020204" charset="-122"/>
                <a:ea typeface="微软雅黑" panose="020B0503020204020204" charset="-122"/>
              </a:rPr>
              <a:t>中华苏维埃共和国临时中央政府到抗战时期的陕甘宁边区政府，革命战争年代党领导的根据地政府的职能、机构和人员编制等工作，基本都是围绕争取军事斗争胜利进行的，包括著名的精兵简政运动。</a:t>
            </a:r>
            <a:endParaRPr lang="en-GB" altLang="zh-CN" sz="1400" b="1" dirty="0">
              <a:solidFill>
                <a:srgbClr val="474747"/>
              </a:solidFill>
              <a:latin typeface="微软雅黑" panose="020B0503020204020204" charset="-122"/>
              <a:ea typeface="微软雅黑" panose="020B0503020204020204" charset="-122"/>
            </a:endParaRPr>
          </a:p>
        </p:txBody>
      </p:sp>
      <p:sp>
        <p:nvSpPr>
          <p:cNvPr id="28" name="TextBox 27"/>
          <p:cNvSpPr txBox="1"/>
          <p:nvPr/>
        </p:nvSpPr>
        <p:spPr>
          <a:xfrm>
            <a:off x="5705055" y="2805829"/>
            <a:ext cx="2414652" cy="245745"/>
          </a:xfrm>
          <a:prstGeom prst="rect">
            <a:avLst/>
          </a:prstGeom>
          <a:noFill/>
        </p:spPr>
        <p:txBody>
          <a:bodyPr wrap="square" lIns="0" tIns="0" rIns="0" bIns="0" rtlCol="0">
            <a:spAutoFit/>
          </a:bodyPr>
          <a:lstStyle/>
          <a:p>
            <a:pPr marL="285750" indent="-285750" defTabSz="1176655">
              <a:buFont typeface="Wingdings" panose="05000000000000000000" pitchFamily="2" charset="2"/>
              <a:buChar char="u"/>
            </a:pPr>
            <a:r>
              <a:rPr lang="en-US" altLang="zh-CN" sz="1600" b="1" dirty="0">
                <a:solidFill>
                  <a:srgbClr val="C00000"/>
                </a:solidFill>
                <a:latin typeface="微软雅黑" panose="020B0503020204020204" charset="-122"/>
                <a:ea typeface="微软雅黑" panose="020B0503020204020204" charset="-122"/>
              </a:rPr>
              <a:t>1934</a:t>
            </a:r>
            <a:r>
              <a:rPr lang="zh-CN" altLang="en-US" sz="1600" b="1" dirty="0">
                <a:solidFill>
                  <a:srgbClr val="C00000"/>
                </a:solidFill>
                <a:latin typeface="微软雅黑" panose="020B0503020204020204" charset="-122"/>
                <a:ea typeface="微软雅黑" panose="020B0503020204020204" charset="-122"/>
              </a:rPr>
              <a:t>年</a:t>
            </a:r>
          </a:p>
        </p:txBody>
      </p:sp>
      <p:sp>
        <p:nvSpPr>
          <p:cNvPr id="29" name="TextBox 28"/>
          <p:cNvSpPr txBox="1"/>
          <p:nvPr/>
        </p:nvSpPr>
        <p:spPr>
          <a:xfrm>
            <a:off x="5705053" y="4102105"/>
            <a:ext cx="6246154" cy="430887"/>
          </a:xfrm>
          <a:prstGeom prst="rect">
            <a:avLst/>
          </a:prstGeom>
          <a:noFill/>
        </p:spPr>
        <p:txBody>
          <a:bodyPr wrap="square" lIns="0" tIns="0" rIns="0" bIns="0" rtlCol="0">
            <a:spAutoFit/>
          </a:bodyPr>
          <a:lstStyle/>
          <a:p>
            <a:r>
              <a:rPr lang="zh-CN" altLang="en-US" sz="1400" b="1" dirty="0">
                <a:solidFill>
                  <a:srgbClr val="474747"/>
                </a:solidFill>
                <a:latin typeface="微软雅黑" panose="020B0503020204020204" charset="-122"/>
                <a:ea typeface="微软雅黑" panose="020B0503020204020204" charset="-122"/>
              </a:rPr>
              <a:t>党中央在陕甘宁边区第二届参议会上采纳开明绅士李鼎铭关于“精兵简政”的提案，发出了</a:t>
            </a:r>
            <a:r>
              <a:rPr lang="en-US" altLang="zh-CN" sz="1400" b="1" dirty="0">
                <a:solidFill>
                  <a:srgbClr val="474747"/>
                </a:solidFill>
                <a:latin typeface="微软雅黑" panose="020B0503020204020204" charset="-122"/>
                <a:ea typeface="微软雅黑" panose="020B0503020204020204" charset="-122"/>
              </a:rPr>
              <a:t>《</a:t>
            </a:r>
            <a:r>
              <a:rPr lang="zh-CN" altLang="en-US" sz="1400" b="1" dirty="0">
                <a:solidFill>
                  <a:srgbClr val="474747"/>
                </a:solidFill>
                <a:latin typeface="微软雅黑" panose="020B0503020204020204" charset="-122"/>
                <a:ea typeface="微软雅黑" panose="020B0503020204020204" charset="-122"/>
              </a:rPr>
              <a:t>为实行精兵简政给各县的指示信</a:t>
            </a:r>
            <a:r>
              <a:rPr lang="en-US" altLang="zh-CN" sz="1400" b="1" dirty="0">
                <a:solidFill>
                  <a:srgbClr val="474747"/>
                </a:solidFill>
                <a:latin typeface="微软雅黑" panose="020B0503020204020204" charset="-122"/>
                <a:ea typeface="微软雅黑" panose="020B0503020204020204" charset="-122"/>
              </a:rPr>
              <a:t>》</a:t>
            </a:r>
            <a:endParaRPr lang="en-GB" altLang="zh-CN" sz="1400" b="1" dirty="0">
              <a:solidFill>
                <a:srgbClr val="474747"/>
              </a:solidFill>
              <a:latin typeface="微软雅黑" panose="020B0503020204020204" charset="-122"/>
              <a:ea typeface="微软雅黑" panose="020B0503020204020204" charset="-122"/>
            </a:endParaRPr>
          </a:p>
        </p:txBody>
      </p:sp>
      <p:sp>
        <p:nvSpPr>
          <p:cNvPr id="30" name="TextBox 29"/>
          <p:cNvSpPr txBox="1"/>
          <p:nvPr/>
        </p:nvSpPr>
        <p:spPr>
          <a:xfrm>
            <a:off x="5705053" y="3845527"/>
            <a:ext cx="2414652" cy="245745"/>
          </a:xfrm>
          <a:prstGeom prst="rect">
            <a:avLst/>
          </a:prstGeom>
          <a:noFill/>
        </p:spPr>
        <p:txBody>
          <a:bodyPr wrap="square" lIns="0" tIns="0" rIns="0" bIns="0" rtlCol="0">
            <a:spAutoFit/>
          </a:bodyPr>
          <a:lstStyle/>
          <a:p>
            <a:pPr marL="285750" indent="-285750" defTabSz="1176655">
              <a:buFont typeface="Wingdings" panose="05000000000000000000" pitchFamily="2" charset="2"/>
              <a:buChar char="u"/>
            </a:pPr>
            <a:r>
              <a:rPr lang="en-US" altLang="zh-CN" sz="1600" b="1" dirty="0" smtClean="0">
                <a:solidFill>
                  <a:srgbClr val="C00000"/>
                </a:solidFill>
                <a:latin typeface="微软雅黑" panose="020B0503020204020204" charset="-122"/>
                <a:ea typeface="微软雅黑" panose="020B0503020204020204" charset="-122"/>
              </a:rPr>
              <a:t>1941</a:t>
            </a:r>
            <a:r>
              <a:rPr lang="zh-CN" altLang="en-US" sz="1600" b="1" dirty="0" smtClean="0">
                <a:solidFill>
                  <a:srgbClr val="C00000"/>
                </a:solidFill>
                <a:latin typeface="微软雅黑" panose="020B0503020204020204" charset="-122"/>
                <a:ea typeface="微软雅黑" panose="020B0503020204020204" charset="-122"/>
              </a:rPr>
              <a:t>年</a:t>
            </a:r>
            <a:endParaRPr lang="zh-CN" altLang="en-US" sz="1600" b="1" dirty="0">
              <a:solidFill>
                <a:srgbClr val="C00000"/>
              </a:solidFill>
              <a:latin typeface="微软雅黑" panose="020B0503020204020204" charset="-122"/>
              <a:ea typeface="微软雅黑" panose="020B0503020204020204" charset="-122"/>
            </a:endParaRPr>
          </a:p>
        </p:txBody>
      </p:sp>
      <p:sp>
        <p:nvSpPr>
          <p:cNvPr id="31" name="TextBox 30"/>
          <p:cNvSpPr txBox="1"/>
          <p:nvPr/>
        </p:nvSpPr>
        <p:spPr>
          <a:xfrm>
            <a:off x="5705051" y="4897933"/>
            <a:ext cx="6328453" cy="430887"/>
          </a:xfrm>
          <a:prstGeom prst="rect">
            <a:avLst/>
          </a:prstGeom>
          <a:noFill/>
        </p:spPr>
        <p:txBody>
          <a:bodyPr wrap="square" lIns="0" tIns="0" rIns="0" bIns="0" rtlCol="0">
            <a:spAutoFit/>
          </a:bodyPr>
          <a:lstStyle/>
          <a:p>
            <a:r>
              <a:rPr lang="zh-CN" altLang="en-US" sz="1400" b="1" dirty="0">
                <a:solidFill>
                  <a:srgbClr val="474747"/>
                </a:solidFill>
                <a:latin typeface="微软雅黑" panose="020B0503020204020204" charset="-122"/>
                <a:ea typeface="微软雅黑" panose="020B0503020204020204" charset="-122"/>
              </a:rPr>
              <a:t>毛泽东同志指出，“党中央提出的精兵简政政策，是一个极其重要的政策”。奠定了新中国成立以后机构编制工作长期遵循的基本原则</a:t>
            </a:r>
            <a:endParaRPr lang="en-GB" altLang="zh-CN" sz="1400" b="1" dirty="0">
              <a:solidFill>
                <a:srgbClr val="474747"/>
              </a:solidFill>
              <a:latin typeface="微软雅黑" panose="020B0503020204020204" charset="-122"/>
              <a:ea typeface="微软雅黑" panose="020B0503020204020204" charset="-122"/>
            </a:endParaRPr>
          </a:p>
        </p:txBody>
      </p:sp>
      <p:sp>
        <p:nvSpPr>
          <p:cNvPr id="32" name="TextBox 31"/>
          <p:cNvSpPr txBox="1"/>
          <p:nvPr/>
        </p:nvSpPr>
        <p:spPr>
          <a:xfrm>
            <a:off x="5695103" y="4654829"/>
            <a:ext cx="2414652" cy="245745"/>
          </a:xfrm>
          <a:prstGeom prst="rect">
            <a:avLst/>
          </a:prstGeom>
          <a:noFill/>
        </p:spPr>
        <p:txBody>
          <a:bodyPr wrap="square" lIns="0" tIns="0" rIns="0" bIns="0" rtlCol="0">
            <a:spAutoFit/>
          </a:bodyPr>
          <a:lstStyle/>
          <a:p>
            <a:pPr marL="285750" indent="-285750" defTabSz="1176655">
              <a:buFont typeface="Wingdings" panose="05000000000000000000" pitchFamily="2" charset="2"/>
              <a:buChar char="u"/>
            </a:pPr>
            <a:r>
              <a:rPr lang="en-US" altLang="zh-CN" sz="1600" b="1" dirty="0" smtClean="0">
                <a:solidFill>
                  <a:srgbClr val="C00000"/>
                </a:solidFill>
                <a:latin typeface="微软雅黑" panose="020B0503020204020204" charset="-122"/>
                <a:ea typeface="微软雅黑" panose="020B0503020204020204" charset="-122"/>
              </a:rPr>
              <a:t>1942</a:t>
            </a:r>
            <a:r>
              <a:rPr lang="zh-CN" altLang="en-US" sz="1600" b="1" dirty="0" smtClean="0">
                <a:solidFill>
                  <a:srgbClr val="C00000"/>
                </a:solidFill>
                <a:latin typeface="微软雅黑" panose="020B0503020204020204" charset="-122"/>
                <a:ea typeface="微软雅黑" panose="020B0503020204020204" charset="-122"/>
              </a:rPr>
              <a:t>年</a:t>
            </a:r>
            <a:endParaRPr lang="zh-CN" altLang="en-US" sz="1600" b="1" dirty="0">
              <a:solidFill>
                <a:srgbClr val="C00000"/>
              </a:solidFill>
              <a:latin typeface="微软雅黑" panose="020B0503020204020204" charset="-122"/>
              <a:ea typeface="微软雅黑" panose="020B0503020204020204" charset="-122"/>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0454" y="1496811"/>
            <a:ext cx="2574655" cy="2348716"/>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71" y="1216384"/>
            <a:ext cx="2853383" cy="3727231"/>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4089" y="3845527"/>
            <a:ext cx="3106997" cy="2360833"/>
          </a:xfrm>
          <a:prstGeom prst="rect">
            <a:avLst/>
          </a:prstGeom>
        </p:spPr>
      </p:pic>
    </p:spTree>
    <p:extLst>
      <p:ext uri="{BB962C8B-B14F-4D97-AF65-F5344CB8AC3E}">
        <p14:creationId xmlns:p14="http://schemas.microsoft.com/office/powerpoint/2010/main" val="2156874168"/>
      </p:ext>
    </p:extLst>
  </p:cSld>
  <p:clrMapOvr>
    <a:masterClrMapping/>
  </p:clrMapOvr>
  <p:transition spd="slow">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1"/>
          <p:nvPr/>
        </p:nvSpPr>
        <p:spPr>
          <a:xfrm>
            <a:off x="390436" y="113599"/>
            <a:ext cx="8671268" cy="1228157"/>
          </a:xfrm>
          <a:prstGeom prst="rect">
            <a:avLst/>
          </a:prstGeom>
          <a:noFill/>
        </p:spPr>
        <p:txBody>
          <a:bodyPr wrap="square" rtlCol="0">
            <a:spAutoFit/>
          </a:bodyPr>
          <a:lstStyle/>
          <a:p>
            <a:pPr algn="ctr">
              <a:lnSpc>
                <a:spcPct val="110000"/>
              </a:lnSpc>
            </a:pPr>
            <a:r>
              <a:rPr lang="zh-CN" altLang="en-US" sz="3355" b="1" dirty="0">
                <a:solidFill>
                  <a:srgbClr val="C00000"/>
                </a:solidFill>
                <a:latin typeface="微软雅黑" panose="020B0503020204020204" charset="-122"/>
                <a:ea typeface="微软雅黑" panose="020B0503020204020204" charset="-122"/>
                <a:sym typeface="+mn-ea"/>
              </a:rPr>
              <a:t>党的机构编制工作发展历程：建设改革时期</a:t>
            </a:r>
          </a:p>
          <a:p>
            <a:pPr algn="ctr">
              <a:lnSpc>
                <a:spcPct val="110000"/>
              </a:lnSpc>
            </a:pPr>
            <a:endParaRPr lang="zh-CN" altLang="en-US" sz="3355" b="1" dirty="0">
              <a:solidFill>
                <a:srgbClr val="C00000"/>
              </a:solidFill>
              <a:latin typeface="微软雅黑" panose="020B0503020204020204" charset="-122"/>
              <a:ea typeface="微软雅黑" panose="020B0503020204020204" charset="-122"/>
              <a:sym typeface="+mn-ea"/>
            </a:endParaRPr>
          </a:p>
        </p:txBody>
      </p:sp>
      <p:sp>
        <p:nvSpPr>
          <p:cNvPr id="4" name="任意多边形 30"/>
          <p:cNvSpPr/>
          <p:nvPr/>
        </p:nvSpPr>
        <p:spPr>
          <a:xfrm flipV="1">
            <a:off x="685799" y="725597"/>
            <a:ext cx="11520000" cy="396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latin typeface="Arial" panose="020B0604020202020204" pitchFamily="34" charset="0"/>
              <a:ea typeface="微软雅黑" panose="020B0503020204020204" charset="-122"/>
              <a:sym typeface="Arial" panose="020B0604020202020204" pitchFamily="34" charset="0"/>
            </a:endParaRPr>
          </a:p>
        </p:txBody>
      </p:sp>
      <p:sp>
        <p:nvSpPr>
          <p:cNvPr id="5" name="任意多边形 31"/>
          <p:cNvSpPr/>
          <p:nvPr/>
        </p:nvSpPr>
        <p:spPr>
          <a:xfrm>
            <a:off x="0" y="236409"/>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solidFill>
                <a:srgbClr val="7EC234"/>
              </a:solidFill>
              <a:latin typeface="Arial" panose="020B0604020202020204" pitchFamily="34" charset="0"/>
              <a:ea typeface="微软雅黑" panose="020B0503020204020204" charset="-122"/>
              <a:sym typeface="Arial" panose="020B0604020202020204" pitchFamily="34" charset="0"/>
            </a:endParaRPr>
          </a:p>
        </p:txBody>
      </p:sp>
      <p:pic>
        <p:nvPicPr>
          <p:cNvPr id="44" name="Picture 3" descr="C:\Users\Administrator\Desktop\党政机关\素材\党徽\Nipic_5916570_2012061822032932139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0535" y="-116840"/>
            <a:ext cx="971550" cy="882015"/>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3516329" y="4220468"/>
            <a:ext cx="6246156" cy="215444"/>
          </a:xfrm>
          <a:prstGeom prst="rect">
            <a:avLst/>
          </a:prstGeom>
          <a:noFill/>
        </p:spPr>
        <p:txBody>
          <a:bodyPr wrap="square" lIns="0" tIns="0" rIns="0" bIns="0" rtlCol="0">
            <a:spAutoFit/>
          </a:bodyPr>
          <a:lstStyle/>
          <a:p>
            <a:r>
              <a:rPr lang="en-US" altLang="zh-CN" sz="1400" b="1" dirty="0">
                <a:solidFill>
                  <a:srgbClr val="474747"/>
                </a:solidFill>
                <a:latin typeface="微软雅黑" panose="020B0503020204020204" charset="-122"/>
                <a:ea typeface="微软雅黑" panose="020B0503020204020204" charset="-122"/>
              </a:rPr>
              <a:t>《</a:t>
            </a:r>
            <a:r>
              <a:rPr lang="zh-CN" altLang="en-US" sz="1400" b="1" dirty="0">
                <a:solidFill>
                  <a:srgbClr val="474747"/>
                </a:solidFill>
                <a:latin typeface="微软雅黑" panose="020B0503020204020204" charset="-122"/>
                <a:ea typeface="微软雅黑" panose="020B0503020204020204" charset="-122"/>
              </a:rPr>
              <a:t>地方各级人民政府机构设置和编制管理条例</a:t>
            </a:r>
            <a:r>
              <a:rPr lang="en-US" altLang="zh-CN" sz="1400" b="1" dirty="0">
                <a:solidFill>
                  <a:srgbClr val="474747"/>
                </a:solidFill>
                <a:latin typeface="微软雅黑" panose="020B0503020204020204" charset="-122"/>
                <a:ea typeface="微软雅黑" panose="020B0503020204020204" charset="-122"/>
              </a:rPr>
              <a:t>》</a:t>
            </a:r>
            <a:r>
              <a:rPr lang="zh-CN" altLang="en-US" sz="1400" b="1" dirty="0" smtClean="0">
                <a:solidFill>
                  <a:srgbClr val="474747"/>
                </a:solidFill>
                <a:latin typeface="微软雅黑" panose="020B0503020204020204" charset="-122"/>
                <a:ea typeface="微软雅黑" panose="020B0503020204020204" charset="-122"/>
              </a:rPr>
              <a:t>。</a:t>
            </a:r>
            <a:endParaRPr lang="en-GB" altLang="zh-CN" sz="1400" b="1" dirty="0">
              <a:solidFill>
                <a:srgbClr val="474747"/>
              </a:solidFill>
              <a:latin typeface="微软雅黑" panose="020B0503020204020204" charset="-122"/>
              <a:ea typeface="微软雅黑" panose="020B0503020204020204" charset="-122"/>
            </a:endParaRPr>
          </a:p>
        </p:txBody>
      </p:sp>
      <p:sp>
        <p:nvSpPr>
          <p:cNvPr id="26" name="TextBox 25"/>
          <p:cNvSpPr txBox="1"/>
          <p:nvPr/>
        </p:nvSpPr>
        <p:spPr>
          <a:xfrm>
            <a:off x="3516329" y="3361193"/>
            <a:ext cx="2414652" cy="245745"/>
          </a:xfrm>
          <a:prstGeom prst="rect">
            <a:avLst/>
          </a:prstGeom>
          <a:noFill/>
        </p:spPr>
        <p:txBody>
          <a:bodyPr wrap="square" lIns="0" tIns="0" rIns="0" bIns="0" rtlCol="0">
            <a:spAutoFit/>
          </a:bodyPr>
          <a:lstStyle/>
          <a:p>
            <a:pPr marL="285750" indent="-285750" defTabSz="1176655">
              <a:buFont typeface="Wingdings" panose="05000000000000000000" pitchFamily="2" charset="2"/>
              <a:buChar char="u"/>
            </a:pPr>
            <a:r>
              <a:rPr lang="en-US" altLang="zh-CN" sz="1600" b="1" dirty="0" smtClean="0">
                <a:solidFill>
                  <a:srgbClr val="C00000"/>
                </a:solidFill>
                <a:latin typeface="微软雅黑" panose="020B0503020204020204" charset="-122"/>
                <a:ea typeface="微软雅黑" panose="020B0503020204020204" charset="-122"/>
              </a:rPr>
              <a:t>2000</a:t>
            </a:r>
            <a:r>
              <a:rPr lang="zh-CN" altLang="en-US" sz="1600" b="1" dirty="0" smtClean="0">
                <a:solidFill>
                  <a:srgbClr val="C00000"/>
                </a:solidFill>
                <a:latin typeface="微软雅黑" panose="020B0503020204020204" charset="-122"/>
                <a:ea typeface="微软雅黑" panose="020B0503020204020204" charset="-122"/>
              </a:rPr>
              <a:t>年</a:t>
            </a:r>
            <a:endParaRPr lang="zh-CN" altLang="en-US" sz="1600" b="1" dirty="0">
              <a:solidFill>
                <a:srgbClr val="C00000"/>
              </a:solidFill>
              <a:latin typeface="微软雅黑" panose="020B0503020204020204" charset="-122"/>
              <a:ea typeface="微软雅黑" panose="020B0503020204020204" charset="-122"/>
            </a:endParaRPr>
          </a:p>
        </p:txBody>
      </p:sp>
      <p:sp>
        <p:nvSpPr>
          <p:cNvPr id="27" name="TextBox 26"/>
          <p:cNvSpPr txBox="1"/>
          <p:nvPr/>
        </p:nvSpPr>
        <p:spPr>
          <a:xfrm>
            <a:off x="3517938" y="2584833"/>
            <a:ext cx="8268677" cy="215444"/>
          </a:xfrm>
          <a:prstGeom prst="rect">
            <a:avLst/>
          </a:prstGeom>
          <a:noFill/>
        </p:spPr>
        <p:txBody>
          <a:bodyPr wrap="square" lIns="0" tIns="0" rIns="0" bIns="0" rtlCol="0">
            <a:spAutoFit/>
          </a:bodyPr>
          <a:lstStyle/>
          <a:p>
            <a:r>
              <a:rPr lang="zh-CN" altLang="en-US" sz="1400" b="1" dirty="0">
                <a:solidFill>
                  <a:srgbClr val="474747"/>
                </a:solidFill>
                <a:latin typeface="微软雅黑" panose="020B0503020204020204" charset="-122"/>
                <a:ea typeface="微软雅黑" panose="020B0503020204020204" charset="-122"/>
              </a:rPr>
              <a:t>邓小平指出，精简机构、简政放权是一场革命</a:t>
            </a:r>
            <a:endParaRPr lang="en-GB" altLang="zh-CN" sz="1400" b="1" dirty="0">
              <a:solidFill>
                <a:srgbClr val="474747"/>
              </a:solidFill>
              <a:latin typeface="微软雅黑" panose="020B0503020204020204" charset="-122"/>
              <a:ea typeface="微软雅黑" panose="020B0503020204020204" charset="-122"/>
            </a:endParaRPr>
          </a:p>
        </p:txBody>
      </p:sp>
      <p:sp>
        <p:nvSpPr>
          <p:cNvPr id="28" name="TextBox 27"/>
          <p:cNvSpPr txBox="1"/>
          <p:nvPr/>
        </p:nvSpPr>
        <p:spPr>
          <a:xfrm>
            <a:off x="3516329" y="3947063"/>
            <a:ext cx="2414652" cy="245745"/>
          </a:xfrm>
          <a:prstGeom prst="rect">
            <a:avLst/>
          </a:prstGeom>
          <a:noFill/>
        </p:spPr>
        <p:txBody>
          <a:bodyPr wrap="square" lIns="0" tIns="0" rIns="0" bIns="0" rtlCol="0">
            <a:spAutoFit/>
          </a:bodyPr>
          <a:lstStyle/>
          <a:p>
            <a:pPr marL="285750" indent="-285750" defTabSz="1176655">
              <a:buFont typeface="Wingdings" panose="05000000000000000000" pitchFamily="2" charset="2"/>
              <a:buChar char="u"/>
            </a:pPr>
            <a:r>
              <a:rPr lang="en-US" altLang="zh-CN" sz="1600" b="1" dirty="0" smtClean="0">
                <a:solidFill>
                  <a:srgbClr val="C00000"/>
                </a:solidFill>
                <a:latin typeface="微软雅黑" panose="020B0503020204020204" charset="-122"/>
                <a:ea typeface="微软雅黑" panose="020B0503020204020204" charset="-122"/>
              </a:rPr>
              <a:t>2007</a:t>
            </a:r>
            <a:r>
              <a:rPr lang="zh-CN" altLang="en-US" sz="1600" b="1" dirty="0" smtClean="0">
                <a:solidFill>
                  <a:srgbClr val="C00000"/>
                </a:solidFill>
                <a:latin typeface="微软雅黑" panose="020B0503020204020204" charset="-122"/>
                <a:ea typeface="微软雅黑" panose="020B0503020204020204" charset="-122"/>
              </a:rPr>
              <a:t>年</a:t>
            </a:r>
            <a:endParaRPr lang="zh-CN" altLang="en-US" sz="1600" b="1" dirty="0">
              <a:solidFill>
                <a:srgbClr val="C00000"/>
              </a:solidFill>
              <a:latin typeface="微软雅黑" panose="020B0503020204020204" charset="-122"/>
              <a:ea typeface="微软雅黑" panose="020B0503020204020204" charset="-122"/>
            </a:endParaRPr>
          </a:p>
        </p:txBody>
      </p:sp>
      <p:sp>
        <p:nvSpPr>
          <p:cNvPr id="29" name="TextBox 28"/>
          <p:cNvSpPr txBox="1"/>
          <p:nvPr/>
        </p:nvSpPr>
        <p:spPr>
          <a:xfrm>
            <a:off x="3516329" y="3103924"/>
            <a:ext cx="6246154" cy="215444"/>
          </a:xfrm>
          <a:prstGeom prst="rect">
            <a:avLst/>
          </a:prstGeom>
          <a:noFill/>
        </p:spPr>
        <p:txBody>
          <a:bodyPr wrap="square" lIns="0" tIns="0" rIns="0" bIns="0" rtlCol="0">
            <a:spAutoFit/>
          </a:bodyPr>
          <a:lstStyle/>
          <a:p>
            <a:r>
              <a:rPr lang="zh-CN" altLang="en-US" sz="1400" b="1" dirty="0">
                <a:solidFill>
                  <a:srgbClr val="474747"/>
                </a:solidFill>
                <a:latin typeface="微软雅黑" panose="020B0503020204020204" charset="-122"/>
                <a:ea typeface="微软雅黑" panose="020B0503020204020204" charset="-122"/>
              </a:rPr>
              <a:t>又一轮机构改革，对政府职能进行重新定位</a:t>
            </a:r>
            <a:endParaRPr lang="en-GB" altLang="zh-CN" sz="1400" b="1" dirty="0">
              <a:solidFill>
                <a:srgbClr val="474747"/>
              </a:solidFill>
              <a:latin typeface="微软雅黑" panose="020B0503020204020204" charset="-122"/>
              <a:ea typeface="微软雅黑" panose="020B0503020204020204" charset="-122"/>
            </a:endParaRPr>
          </a:p>
        </p:txBody>
      </p:sp>
      <p:sp>
        <p:nvSpPr>
          <p:cNvPr id="30" name="TextBox 29"/>
          <p:cNvSpPr txBox="1"/>
          <p:nvPr/>
        </p:nvSpPr>
        <p:spPr>
          <a:xfrm>
            <a:off x="3516329" y="4468711"/>
            <a:ext cx="2414652" cy="245745"/>
          </a:xfrm>
          <a:prstGeom prst="rect">
            <a:avLst/>
          </a:prstGeom>
          <a:noFill/>
        </p:spPr>
        <p:txBody>
          <a:bodyPr wrap="square" lIns="0" tIns="0" rIns="0" bIns="0" rtlCol="0">
            <a:spAutoFit/>
          </a:bodyPr>
          <a:lstStyle/>
          <a:p>
            <a:pPr marL="285750" indent="-285750" defTabSz="1176655">
              <a:buFont typeface="Wingdings" panose="05000000000000000000" pitchFamily="2" charset="2"/>
              <a:buChar char="u"/>
            </a:pPr>
            <a:r>
              <a:rPr lang="en-US" altLang="zh-CN" sz="1600" b="1" dirty="0" smtClean="0">
                <a:solidFill>
                  <a:srgbClr val="C00000"/>
                </a:solidFill>
                <a:latin typeface="微软雅黑" panose="020B0503020204020204" charset="-122"/>
                <a:ea typeface="微软雅黑" panose="020B0503020204020204" charset="-122"/>
              </a:rPr>
              <a:t>2018</a:t>
            </a:r>
            <a:r>
              <a:rPr lang="zh-CN" altLang="en-US" sz="1600" b="1" dirty="0" smtClean="0">
                <a:solidFill>
                  <a:srgbClr val="C00000"/>
                </a:solidFill>
                <a:latin typeface="微软雅黑" panose="020B0503020204020204" charset="-122"/>
                <a:ea typeface="微软雅黑" panose="020B0503020204020204" charset="-122"/>
              </a:rPr>
              <a:t>年</a:t>
            </a:r>
            <a:endParaRPr lang="zh-CN" altLang="en-US" sz="1600" b="1" dirty="0">
              <a:solidFill>
                <a:srgbClr val="C00000"/>
              </a:solidFill>
              <a:latin typeface="微软雅黑" panose="020B0503020204020204" charset="-122"/>
              <a:ea typeface="微软雅黑" panose="020B0503020204020204" charset="-122"/>
            </a:endParaRPr>
          </a:p>
        </p:txBody>
      </p:sp>
      <p:sp>
        <p:nvSpPr>
          <p:cNvPr id="31" name="TextBox 30"/>
          <p:cNvSpPr txBox="1"/>
          <p:nvPr/>
        </p:nvSpPr>
        <p:spPr>
          <a:xfrm>
            <a:off x="3516329" y="5190600"/>
            <a:ext cx="6328453" cy="430887"/>
          </a:xfrm>
          <a:prstGeom prst="rect">
            <a:avLst/>
          </a:prstGeom>
          <a:noFill/>
        </p:spPr>
        <p:txBody>
          <a:bodyPr wrap="square" lIns="0" tIns="0" rIns="0" bIns="0" rtlCol="0">
            <a:spAutoFit/>
          </a:bodyPr>
          <a:lstStyle/>
          <a:p>
            <a:r>
              <a:rPr lang="zh-CN" altLang="en-US" sz="1400" b="1" dirty="0">
                <a:solidFill>
                  <a:srgbClr val="474747"/>
                </a:solidFill>
                <a:latin typeface="微软雅黑" panose="020B0503020204020204" charset="-122"/>
                <a:ea typeface="微软雅黑" panose="020B0503020204020204" charset="-122"/>
              </a:rPr>
              <a:t>中央审议通过</a:t>
            </a:r>
            <a:r>
              <a:rPr lang="en-US" altLang="zh-CN" sz="1400" b="1" dirty="0">
                <a:solidFill>
                  <a:srgbClr val="474747"/>
                </a:solidFill>
                <a:latin typeface="微软雅黑" panose="020B0503020204020204" charset="-122"/>
                <a:ea typeface="微软雅黑" panose="020B0503020204020204" charset="-122"/>
              </a:rPr>
              <a:t>《</a:t>
            </a:r>
            <a:r>
              <a:rPr lang="zh-CN" altLang="en-US" sz="1400" b="1" dirty="0">
                <a:solidFill>
                  <a:srgbClr val="474747"/>
                </a:solidFill>
                <a:latin typeface="微软雅黑" panose="020B0503020204020204" charset="-122"/>
                <a:ea typeface="微软雅黑" panose="020B0503020204020204" charset="-122"/>
              </a:rPr>
              <a:t>中国共产党机构编制工作条例</a:t>
            </a:r>
            <a:r>
              <a:rPr lang="en-US" altLang="zh-CN" sz="1400" b="1" dirty="0">
                <a:solidFill>
                  <a:srgbClr val="474747"/>
                </a:solidFill>
                <a:latin typeface="微软雅黑" panose="020B0503020204020204" charset="-122"/>
                <a:ea typeface="微软雅黑" panose="020B0503020204020204" charset="-122"/>
              </a:rPr>
              <a:t>》</a:t>
            </a:r>
            <a:r>
              <a:rPr lang="zh-CN" altLang="en-US" sz="1400" b="1" dirty="0">
                <a:solidFill>
                  <a:srgbClr val="474747"/>
                </a:solidFill>
                <a:latin typeface="微软雅黑" panose="020B0503020204020204" charset="-122"/>
                <a:ea typeface="微软雅黑" panose="020B0503020204020204" charset="-122"/>
              </a:rPr>
              <a:t>，对党管机构编制进行了全面系统的制度安排，将这项工作以党内法规形式固化</a:t>
            </a:r>
            <a:r>
              <a:rPr lang="zh-CN" altLang="en-US" sz="1400" b="1" dirty="0" smtClean="0">
                <a:solidFill>
                  <a:srgbClr val="474747"/>
                </a:solidFill>
                <a:latin typeface="微软雅黑" panose="020B0503020204020204" charset="-122"/>
                <a:ea typeface="微软雅黑" panose="020B0503020204020204" charset="-122"/>
              </a:rPr>
              <a:t>下来</a:t>
            </a:r>
            <a:endParaRPr lang="en-GB" altLang="zh-CN" sz="1400" b="1" dirty="0">
              <a:solidFill>
                <a:srgbClr val="474747"/>
              </a:solidFill>
              <a:latin typeface="微软雅黑" panose="020B0503020204020204" charset="-122"/>
              <a:ea typeface="微软雅黑" panose="020B0503020204020204" charset="-122"/>
            </a:endParaRPr>
          </a:p>
        </p:txBody>
      </p:sp>
      <p:sp>
        <p:nvSpPr>
          <p:cNvPr id="32" name="TextBox 31"/>
          <p:cNvSpPr txBox="1"/>
          <p:nvPr/>
        </p:nvSpPr>
        <p:spPr>
          <a:xfrm>
            <a:off x="3516329" y="4941169"/>
            <a:ext cx="2414652" cy="245745"/>
          </a:xfrm>
          <a:prstGeom prst="rect">
            <a:avLst/>
          </a:prstGeom>
          <a:noFill/>
        </p:spPr>
        <p:txBody>
          <a:bodyPr wrap="square" lIns="0" tIns="0" rIns="0" bIns="0" rtlCol="0">
            <a:spAutoFit/>
          </a:bodyPr>
          <a:lstStyle/>
          <a:p>
            <a:pPr marL="285750" indent="-285750" defTabSz="1176655">
              <a:buFont typeface="Wingdings" panose="05000000000000000000" pitchFamily="2" charset="2"/>
              <a:buChar char="u"/>
            </a:pPr>
            <a:r>
              <a:rPr lang="en-US" altLang="zh-CN" sz="1600" b="1" dirty="0" smtClean="0">
                <a:solidFill>
                  <a:srgbClr val="C00000"/>
                </a:solidFill>
                <a:latin typeface="微软雅黑" panose="020B0503020204020204" charset="-122"/>
                <a:ea typeface="微软雅黑" panose="020B0503020204020204" charset="-122"/>
              </a:rPr>
              <a:t>2019</a:t>
            </a:r>
            <a:r>
              <a:rPr lang="zh-CN" altLang="en-US" sz="1600" b="1" dirty="0" smtClean="0">
                <a:solidFill>
                  <a:srgbClr val="C00000"/>
                </a:solidFill>
                <a:latin typeface="微软雅黑" panose="020B0503020204020204" charset="-122"/>
                <a:ea typeface="微软雅黑" panose="020B0503020204020204" charset="-122"/>
              </a:rPr>
              <a:t>年</a:t>
            </a:r>
            <a:endParaRPr lang="zh-CN" altLang="en-US" sz="1600" b="1" dirty="0">
              <a:solidFill>
                <a:srgbClr val="C00000"/>
              </a:solidFill>
              <a:latin typeface="微软雅黑" panose="020B0503020204020204" charset="-122"/>
              <a:ea typeface="微软雅黑" panose="020B0503020204020204" charset="-122"/>
            </a:endParaRPr>
          </a:p>
        </p:txBody>
      </p:sp>
      <p:sp>
        <p:nvSpPr>
          <p:cNvPr id="14" name="TextBox 25"/>
          <p:cNvSpPr txBox="1"/>
          <p:nvPr/>
        </p:nvSpPr>
        <p:spPr>
          <a:xfrm>
            <a:off x="3518744" y="2841715"/>
            <a:ext cx="2414652" cy="245745"/>
          </a:xfrm>
          <a:prstGeom prst="rect">
            <a:avLst/>
          </a:prstGeom>
          <a:noFill/>
        </p:spPr>
        <p:txBody>
          <a:bodyPr wrap="square" lIns="0" tIns="0" rIns="0" bIns="0" rtlCol="0">
            <a:spAutoFit/>
          </a:bodyPr>
          <a:lstStyle/>
          <a:p>
            <a:pPr marL="285750" indent="-285750" defTabSz="1176655">
              <a:buFont typeface="Wingdings" panose="05000000000000000000" pitchFamily="2" charset="2"/>
              <a:buChar char="u"/>
            </a:pPr>
            <a:r>
              <a:rPr lang="en-US" altLang="zh-CN" sz="1600" b="1" dirty="0" smtClean="0">
                <a:solidFill>
                  <a:srgbClr val="C00000"/>
                </a:solidFill>
                <a:latin typeface="微软雅黑" panose="020B0503020204020204" charset="-122"/>
                <a:ea typeface="微软雅黑" panose="020B0503020204020204" charset="-122"/>
              </a:rPr>
              <a:t>1993</a:t>
            </a:r>
            <a:r>
              <a:rPr lang="zh-CN" altLang="en-US" sz="1600" b="1" dirty="0" smtClean="0">
                <a:solidFill>
                  <a:srgbClr val="C00000"/>
                </a:solidFill>
                <a:latin typeface="微软雅黑" panose="020B0503020204020204" charset="-122"/>
                <a:ea typeface="微软雅黑" panose="020B0503020204020204" charset="-122"/>
              </a:rPr>
              <a:t>年</a:t>
            </a:r>
            <a:endParaRPr lang="zh-CN" altLang="en-US" sz="1600" b="1" dirty="0">
              <a:solidFill>
                <a:srgbClr val="C00000"/>
              </a:solidFill>
              <a:latin typeface="微软雅黑" panose="020B0503020204020204" charset="-122"/>
              <a:ea typeface="微软雅黑" panose="020B0503020204020204" charset="-122"/>
            </a:endParaRPr>
          </a:p>
        </p:txBody>
      </p:sp>
      <p:sp>
        <p:nvSpPr>
          <p:cNvPr id="15" name="TextBox 25"/>
          <p:cNvSpPr txBox="1"/>
          <p:nvPr/>
        </p:nvSpPr>
        <p:spPr>
          <a:xfrm>
            <a:off x="3503074" y="1826037"/>
            <a:ext cx="2414652" cy="245745"/>
          </a:xfrm>
          <a:prstGeom prst="rect">
            <a:avLst/>
          </a:prstGeom>
          <a:noFill/>
        </p:spPr>
        <p:txBody>
          <a:bodyPr wrap="square" lIns="0" tIns="0" rIns="0" bIns="0" rtlCol="0">
            <a:spAutoFit/>
          </a:bodyPr>
          <a:lstStyle/>
          <a:p>
            <a:pPr marL="285750" indent="-285750" defTabSz="1176655">
              <a:buFont typeface="Wingdings" panose="05000000000000000000" pitchFamily="2" charset="2"/>
              <a:buChar char="u"/>
            </a:pPr>
            <a:r>
              <a:rPr lang="en-US" altLang="zh-CN" sz="1600" b="1" dirty="0" smtClean="0">
                <a:solidFill>
                  <a:srgbClr val="C00000"/>
                </a:solidFill>
                <a:latin typeface="微软雅黑" panose="020B0503020204020204" charset="-122"/>
                <a:ea typeface="微软雅黑" panose="020B0503020204020204" charset="-122"/>
              </a:rPr>
              <a:t>1978</a:t>
            </a:r>
            <a:r>
              <a:rPr lang="zh-CN" altLang="en-US" sz="1600" b="1" dirty="0" smtClean="0">
                <a:solidFill>
                  <a:srgbClr val="C00000"/>
                </a:solidFill>
                <a:latin typeface="微软雅黑" panose="020B0503020204020204" charset="-122"/>
                <a:ea typeface="微软雅黑" panose="020B0503020204020204" charset="-122"/>
              </a:rPr>
              <a:t>年</a:t>
            </a:r>
            <a:endParaRPr lang="zh-CN" altLang="en-US" sz="1600" b="1" dirty="0">
              <a:solidFill>
                <a:srgbClr val="C00000"/>
              </a:solidFill>
              <a:latin typeface="微软雅黑" panose="020B0503020204020204" charset="-122"/>
              <a:ea typeface="微软雅黑" panose="020B0503020204020204" charset="-122"/>
            </a:endParaRPr>
          </a:p>
        </p:txBody>
      </p:sp>
      <p:sp>
        <p:nvSpPr>
          <p:cNvPr id="16" name="TextBox 25"/>
          <p:cNvSpPr txBox="1"/>
          <p:nvPr/>
        </p:nvSpPr>
        <p:spPr>
          <a:xfrm>
            <a:off x="3503074" y="1292342"/>
            <a:ext cx="2414652" cy="245745"/>
          </a:xfrm>
          <a:prstGeom prst="rect">
            <a:avLst/>
          </a:prstGeom>
          <a:noFill/>
        </p:spPr>
        <p:txBody>
          <a:bodyPr wrap="square" lIns="0" tIns="0" rIns="0" bIns="0" rtlCol="0">
            <a:spAutoFit/>
          </a:bodyPr>
          <a:lstStyle/>
          <a:p>
            <a:pPr marL="285750" indent="-285750" defTabSz="1176655">
              <a:buFont typeface="Wingdings" panose="05000000000000000000" pitchFamily="2" charset="2"/>
              <a:buChar char="u"/>
            </a:pPr>
            <a:r>
              <a:rPr lang="en-US" altLang="zh-CN" sz="1600" b="1" dirty="0" smtClean="0">
                <a:solidFill>
                  <a:srgbClr val="C00000"/>
                </a:solidFill>
                <a:latin typeface="微软雅黑" panose="020B0503020204020204" charset="-122"/>
                <a:ea typeface="微软雅黑" panose="020B0503020204020204" charset="-122"/>
              </a:rPr>
              <a:t>1951</a:t>
            </a:r>
            <a:r>
              <a:rPr lang="zh-CN" altLang="en-US" sz="1600" b="1" dirty="0" smtClean="0">
                <a:solidFill>
                  <a:srgbClr val="C00000"/>
                </a:solidFill>
                <a:latin typeface="微软雅黑" panose="020B0503020204020204" charset="-122"/>
                <a:ea typeface="微软雅黑" panose="020B0503020204020204" charset="-122"/>
              </a:rPr>
              <a:t>年</a:t>
            </a:r>
            <a:endParaRPr lang="zh-CN" altLang="en-US" sz="1600" b="1" dirty="0">
              <a:solidFill>
                <a:srgbClr val="C00000"/>
              </a:solidFill>
              <a:latin typeface="微软雅黑" panose="020B0503020204020204" charset="-122"/>
              <a:ea typeface="微软雅黑" panose="020B0503020204020204" charset="-122"/>
            </a:endParaRPr>
          </a:p>
        </p:txBody>
      </p:sp>
      <p:sp>
        <p:nvSpPr>
          <p:cNvPr id="17" name="TextBox 25"/>
          <p:cNvSpPr txBox="1"/>
          <p:nvPr/>
        </p:nvSpPr>
        <p:spPr>
          <a:xfrm>
            <a:off x="3518744" y="2371055"/>
            <a:ext cx="2414652" cy="245745"/>
          </a:xfrm>
          <a:prstGeom prst="rect">
            <a:avLst/>
          </a:prstGeom>
          <a:noFill/>
        </p:spPr>
        <p:txBody>
          <a:bodyPr wrap="square" lIns="0" tIns="0" rIns="0" bIns="0" rtlCol="0">
            <a:spAutoFit/>
          </a:bodyPr>
          <a:lstStyle/>
          <a:p>
            <a:pPr marL="285750" indent="-285750" defTabSz="1176655">
              <a:buFont typeface="Wingdings" panose="05000000000000000000" pitchFamily="2" charset="2"/>
              <a:buChar char="u"/>
            </a:pPr>
            <a:r>
              <a:rPr lang="en-US" altLang="zh-CN" sz="1600" b="1" dirty="0" smtClean="0">
                <a:solidFill>
                  <a:srgbClr val="C00000"/>
                </a:solidFill>
                <a:latin typeface="微软雅黑" panose="020B0503020204020204" charset="-122"/>
                <a:ea typeface="微软雅黑" panose="020B0503020204020204" charset="-122"/>
              </a:rPr>
              <a:t>1982</a:t>
            </a:r>
            <a:r>
              <a:rPr lang="zh-CN" altLang="en-US" sz="1600" b="1" dirty="0" smtClean="0">
                <a:solidFill>
                  <a:srgbClr val="C00000"/>
                </a:solidFill>
                <a:latin typeface="微软雅黑" panose="020B0503020204020204" charset="-122"/>
                <a:ea typeface="微软雅黑" panose="020B0503020204020204" charset="-122"/>
              </a:rPr>
              <a:t>年</a:t>
            </a:r>
            <a:endParaRPr lang="zh-CN" altLang="en-US" sz="1600" b="1" dirty="0">
              <a:solidFill>
                <a:srgbClr val="C00000"/>
              </a:solidFill>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0222" y="2657419"/>
            <a:ext cx="3633202" cy="2450393"/>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280" y="3777546"/>
            <a:ext cx="2014114" cy="2014114"/>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415214"/>
            <a:ext cx="2053929" cy="2053929"/>
          </a:xfrm>
          <a:prstGeom prst="rect">
            <a:avLst/>
          </a:prstGeom>
        </p:spPr>
      </p:pic>
      <p:sp>
        <p:nvSpPr>
          <p:cNvPr id="21" name="TextBox 24"/>
          <p:cNvSpPr txBox="1"/>
          <p:nvPr/>
        </p:nvSpPr>
        <p:spPr>
          <a:xfrm>
            <a:off x="3516329" y="1584316"/>
            <a:ext cx="8186652" cy="215444"/>
          </a:xfrm>
          <a:prstGeom prst="rect">
            <a:avLst/>
          </a:prstGeom>
          <a:noFill/>
        </p:spPr>
        <p:txBody>
          <a:bodyPr wrap="square" lIns="0" tIns="0" rIns="0" bIns="0" rtlCol="0">
            <a:spAutoFit/>
          </a:bodyPr>
          <a:lstStyle/>
          <a:p>
            <a:r>
              <a:rPr lang="zh-CN" altLang="en-US" sz="1400" b="1" dirty="0">
                <a:solidFill>
                  <a:srgbClr val="474747"/>
                </a:solidFill>
                <a:latin typeface="微软雅黑" panose="020B0503020204020204" charset="-122"/>
                <a:ea typeface="微软雅黑" panose="020B0503020204020204" charset="-122"/>
              </a:rPr>
              <a:t>政务院发出</a:t>
            </a:r>
            <a:r>
              <a:rPr lang="en-US" altLang="zh-CN" sz="1400" b="1" dirty="0">
                <a:solidFill>
                  <a:srgbClr val="474747"/>
                </a:solidFill>
                <a:latin typeface="微软雅黑" panose="020B0503020204020204" charset="-122"/>
                <a:ea typeface="微软雅黑" panose="020B0503020204020204" charset="-122"/>
              </a:rPr>
              <a:t>《</a:t>
            </a:r>
            <a:r>
              <a:rPr lang="zh-CN" altLang="en-US" sz="1400" b="1" dirty="0">
                <a:solidFill>
                  <a:srgbClr val="474747"/>
                </a:solidFill>
                <a:latin typeface="微软雅黑" panose="020B0503020204020204" charset="-122"/>
                <a:ea typeface="微软雅黑" panose="020B0503020204020204" charset="-122"/>
              </a:rPr>
              <a:t>关于调整机构紧缩编制的决定（草案）</a:t>
            </a:r>
            <a:r>
              <a:rPr lang="en-US" altLang="zh-CN" sz="1400" b="1" dirty="0">
                <a:solidFill>
                  <a:srgbClr val="474747"/>
                </a:solidFill>
                <a:latin typeface="微软雅黑" panose="020B0503020204020204" charset="-122"/>
                <a:ea typeface="微软雅黑" panose="020B0503020204020204" charset="-122"/>
              </a:rPr>
              <a:t>》</a:t>
            </a:r>
            <a:endParaRPr lang="en-GB" altLang="zh-CN" sz="1400" b="1" dirty="0">
              <a:solidFill>
                <a:srgbClr val="474747"/>
              </a:solidFill>
              <a:latin typeface="微软雅黑" panose="020B0503020204020204" charset="-122"/>
              <a:ea typeface="微软雅黑" panose="020B0503020204020204" charset="-122"/>
            </a:endParaRPr>
          </a:p>
        </p:txBody>
      </p:sp>
      <p:sp>
        <p:nvSpPr>
          <p:cNvPr id="22" name="TextBox 24"/>
          <p:cNvSpPr txBox="1"/>
          <p:nvPr/>
        </p:nvSpPr>
        <p:spPr>
          <a:xfrm>
            <a:off x="3516329" y="2053642"/>
            <a:ext cx="8331880" cy="215444"/>
          </a:xfrm>
          <a:prstGeom prst="rect">
            <a:avLst/>
          </a:prstGeom>
          <a:noFill/>
        </p:spPr>
        <p:txBody>
          <a:bodyPr wrap="square" lIns="0" tIns="0" rIns="0" bIns="0" rtlCol="0">
            <a:spAutoFit/>
          </a:bodyPr>
          <a:lstStyle/>
          <a:p>
            <a:r>
              <a:rPr lang="zh-CN" altLang="en-US" sz="1400" b="1" dirty="0" smtClean="0">
                <a:solidFill>
                  <a:srgbClr val="474747"/>
                </a:solidFill>
                <a:latin typeface="微软雅黑" panose="020B0503020204020204" charset="-122"/>
                <a:ea typeface="微软雅黑" panose="020B0503020204020204" charset="-122"/>
              </a:rPr>
              <a:t>计划经济</a:t>
            </a:r>
            <a:r>
              <a:rPr lang="zh-CN" altLang="en-US" sz="1400" b="1" dirty="0">
                <a:solidFill>
                  <a:srgbClr val="474747"/>
                </a:solidFill>
                <a:latin typeface="微软雅黑" panose="020B0503020204020204" charset="-122"/>
                <a:ea typeface="微软雅黑" panose="020B0503020204020204" charset="-122"/>
              </a:rPr>
              <a:t>条件下的机构职能体系向社会主义市场经济条件下的机构职能体系的转变</a:t>
            </a:r>
            <a:endParaRPr lang="en-GB" altLang="zh-CN" sz="1400" b="1" dirty="0">
              <a:solidFill>
                <a:srgbClr val="474747"/>
              </a:solidFill>
              <a:latin typeface="微软雅黑" panose="020B0503020204020204" charset="-122"/>
              <a:ea typeface="微软雅黑" panose="020B0503020204020204" charset="-122"/>
            </a:endParaRPr>
          </a:p>
        </p:txBody>
      </p:sp>
      <p:sp>
        <p:nvSpPr>
          <p:cNvPr id="23" name="TextBox 28"/>
          <p:cNvSpPr txBox="1"/>
          <p:nvPr/>
        </p:nvSpPr>
        <p:spPr>
          <a:xfrm>
            <a:off x="3516329" y="3659493"/>
            <a:ext cx="6246154" cy="215444"/>
          </a:xfrm>
          <a:prstGeom prst="rect">
            <a:avLst/>
          </a:prstGeom>
          <a:noFill/>
        </p:spPr>
        <p:txBody>
          <a:bodyPr wrap="square" lIns="0" tIns="0" rIns="0" bIns="0" rtlCol="0">
            <a:spAutoFit/>
          </a:bodyPr>
          <a:lstStyle/>
          <a:p>
            <a:r>
              <a:rPr lang="zh-CN" altLang="en-US" sz="1400" b="1" dirty="0">
                <a:solidFill>
                  <a:srgbClr val="474747"/>
                </a:solidFill>
                <a:latin typeface="微软雅黑" panose="020B0503020204020204" charset="-122"/>
                <a:ea typeface="微软雅黑" panose="020B0503020204020204" charset="-122"/>
              </a:rPr>
              <a:t>职能配置和机构设置的原则，由精简、统一、效能逐渐演进为优化、协同、</a:t>
            </a:r>
            <a:r>
              <a:rPr lang="zh-CN" altLang="en-US" sz="1400" b="1" dirty="0" smtClean="0">
                <a:solidFill>
                  <a:srgbClr val="474747"/>
                </a:solidFill>
                <a:latin typeface="微软雅黑" panose="020B0503020204020204" charset="-122"/>
                <a:ea typeface="微软雅黑" panose="020B0503020204020204" charset="-122"/>
              </a:rPr>
              <a:t>高效</a:t>
            </a:r>
            <a:endParaRPr lang="en-GB" altLang="zh-CN" sz="1400" b="1" dirty="0">
              <a:solidFill>
                <a:srgbClr val="474747"/>
              </a:solidFill>
              <a:latin typeface="微软雅黑" panose="020B0503020204020204" charset="-122"/>
              <a:ea typeface="微软雅黑" panose="020B0503020204020204" charset="-122"/>
            </a:endParaRPr>
          </a:p>
        </p:txBody>
      </p:sp>
      <p:sp>
        <p:nvSpPr>
          <p:cNvPr id="24" name="TextBox 24"/>
          <p:cNvSpPr txBox="1"/>
          <p:nvPr/>
        </p:nvSpPr>
        <p:spPr>
          <a:xfrm>
            <a:off x="3503074" y="4713245"/>
            <a:ext cx="6246156" cy="215444"/>
          </a:xfrm>
          <a:prstGeom prst="rect">
            <a:avLst/>
          </a:prstGeom>
          <a:noFill/>
        </p:spPr>
        <p:txBody>
          <a:bodyPr wrap="square" lIns="0" tIns="0" rIns="0" bIns="0" rtlCol="0">
            <a:spAutoFit/>
          </a:bodyPr>
          <a:lstStyle/>
          <a:p>
            <a:r>
              <a:rPr lang="zh-CN" altLang="en-US" sz="1400" b="1" dirty="0">
                <a:solidFill>
                  <a:srgbClr val="474747"/>
                </a:solidFill>
                <a:latin typeface="微软雅黑" panose="020B0503020204020204" charset="-122"/>
                <a:ea typeface="微软雅黑" panose="020B0503020204020204" charset="-122"/>
              </a:rPr>
              <a:t>党的十九届三中全会专题研究机构改革问题。</a:t>
            </a:r>
            <a:endParaRPr lang="en-GB" altLang="zh-CN" sz="1400" b="1" dirty="0">
              <a:solidFill>
                <a:srgbClr val="474747"/>
              </a:solidFill>
              <a:latin typeface="微软雅黑" panose="020B0503020204020204" charset="-122"/>
              <a:ea typeface="微软雅黑" panose="020B0503020204020204" charset="-122"/>
            </a:endParaRPr>
          </a:p>
        </p:txBody>
      </p:sp>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70315" y="4873782"/>
            <a:ext cx="1835757" cy="1835757"/>
          </a:xfrm>
          <a:prstGeom prst="rect">
            <a:avLst/>
          </a:prstGeom>
        </p:spPr>
      </p:pic>
    </p:spTree>
    <p:extLst>
      <p:ext uri="{BB962C8B-B14F-4D97-AF65-F5344CB8AC3E}">
        <p14:creationId xmlns:p14="http://schemas.microsoft.com/office/powerpoint/2010/main" val="3877455129"/>
      </p:ext>
    </p:extLst>
  </p:cSld>
  <p:clrMapOvr>
    <a:masterClrMapping/>
  </p:clrMapOvr>
  <p:transition spd="slow">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1"/>
          <p:nvPr/>
        </p:nvSpPr>
        <p:spPr>
          <a:xfrm>
            <a:off x="265306" y="162941"/>
            <a:ext cx="8896982" cy="660245"/>
          </a:xfrm>
          <a:prstGeom prst="rect">
            <a:avLst/>
          </a:prstGeom>
          <a:noFill/>
        </p:spPr>
        <p:txBody>
          <a:bodyPr wrap="square" rtlCol="0">
            <a:spAutoFit/>
          </a:bodyPr>
          <a:lstStyle/>
          <a:p>
            <a:pPr algn="ctr">
              <a:lnSpc>
                <a:spcPct val="110000"/>
              </a:lnSpc>
            </a:pPr>
            <a:r>
              <a:rPr lang="zh-CN" altLang="en-US" sz="3355" b="1" dirty="0">
                <a:solidFill>
                  <a:srgbClr val="C00000"/>
                </a:solidFill>
                <a:latin typeface="微软雅黑" panose="020B0503020204020204" charset="-122"/>
                <a:ea typeface="微软雅黑" panose="020B0503020204020204" charset="-122"/>
                <a:sym typeface="+mn-ea"/>
              </a:rPr>
              <a:t>党的机构编制工作发展</a:t>
            </a:r>
            <a:r>
              <a:rPr lang="zh-CN" altLang="en-US" sz="3355" b="1" dirty="0" smtClean="0">
                <a:solidFill>
                  <a:srgbClr val="C00000"/>
                </a:solidFill>
                <a:latin typeface="微软雅黑" panose="020B0503020204020204" charset="-122"/>
                <a:ea typeface="微软雅黑" panose="020B0503020204020204" charset="-122"/>
                <a:sym typeface="+mn-ea"/>
              </a:rPr>
              <a:t>历程：自身发展沿革</a:t>
            </a:r>
            <a:endParaRPr lang="zh-CN" altLang="en-US" sz="3355" b="1" dirty="0">
              <a:solidFill>
                <a:srgbClr val="C00000"/>
              </a:solidFill>
              <a:latin typeface="微软雅黑" panose="020B0503020204020204" charset="-122"/>
              <a:ea typeface="微软雅黑" panose="020B0503020204020204" charset="-122"/>
              <a:sym typeface="+mn-ea"/>
            </a:endParaRPr>
          </a:p>
        </p:txBody>
      </p:sp>
      <p:sp>
        <p:nvSpPr>
          <p:cNvPr id="4" name="任意多边形 30"/>
          <p:cNvSpPr/>
          <p:nvPr/>
        </p:nvSpPr>
        <p:spPr>
          <a:xfrm flipV="1">
            <a:off x="685799" y="725597"/>
            <a:ext cx="11520000" cy="396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latin typeface="Arial" panose="020B0604020202020204" pitchFamily="34" charset="0"/>
              <a:ea typeface="微软雅黑" panose="020B0503020204020204" charset="-122"/>
              <a:sym typeface="Arial" panose="020B0604020202020204" pitchFamily="34" charset="0"/>
            </a:endParaRPr>
          </a:p>
        </p:txBody>
      </p:sp>
      <p:sp>
        <p:nvSpPr>
          <p:cNvPr id="5" name="任意多边形 31"/>
          <p:cNvSpPr/>
          <p:nvPr/>
        </p:nvSpPr>
        <p:spPr>
          <a:xfrm>
            <a:off x="0" y="236409"/>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solidFill>
                <a:srgbClr val="7EC234"/>
              </a:solidFill>
              <a:latin typeface="Arial" panose="020B0604020202020204" pitchFamily="34" charset="0"/>
              <a:ea typeface="微软雅黑" panose="020B0503020204020204" charset="-122"/>
              <a:sym typeface="Arial" panose="020B0604020202020204" pitchFamily="34" charset="0"/>
            </a:endParaRPr>
          </a:p>
        </p:txBody>
      </p:sp>
      <p:pic>
        <p:nvPicPr>
          <p:cNvPr id="44" name="Picture 3" descr="C:\Users\Administrator\Desktop\党政机关\素材\党徽\Nipic_5916570_2012061822032932139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0535" y="-116840"/>
            <a:ext cx="971550" cy="88201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391266" y="1249772"/>
            <a:ext cx="10327494" cy="2185012"/>
            <a:chOff x="1020872" y="1744117"/>
            <a:chExt cx="10327494" cy="2185012"/>
          </a:xfrm>
        </p:grpSpPr>
        <p:sp>
          <p:nvSpPr>
            <p:cNvPr id="77" name="Oval 105"/>
            <p:cNvSpPr/>
            <p:nvPr/>
          </p:nvSpPr>
          <p:spPr>
            <a:xfrm>
              <a:off x="10303323" y="1744117"/>
              <a:ext cx="656243" cy="656243"/>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微软雅黑" panose="020B0503020204020204" charset="-122"/>
                <a:ea typeface="微软雅黑" panose="020B0503020204020204" charset="-122"/>
                <a:sym typeface="Arial" panose="020B0604020202020204"/>
              </a:endParaRPr>
            </a:p>
          </p:txBody>
        </p:sp>
        <p:sp>
          <p:nvSpPr>
            <p:cNvPr id="78" name="Oval 98"/>
            <p:cNvSpPr/>
            <p:nvPr/>
          </p:nvSpPr>
          <p:spPr>
            <a:xfrm>
              <a:off x="2728209" y="1744117"/>
              <a:ext cx="656243" cy="656243"/>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微软雅黑" panose="020B0503020204020204" charset="-122"/>
                <a:ea typeface="微软雅黑" panose="020B0503020204020204" charset="-122"/>
                <a:sym typeface="Arial" panose="020B0604020202020204"/>
              </a:endParaRPr>
            </a:p>
          </p:txBody>
        </p:sp>
        <p:sp>
          <p:nvSpPr>
            <p:cNvPr id="79" name="Oval 99"/>
            <p:cNvSpPr/>
            <p:nvPr/>
          </p:nvSpPr>
          <p:spPr>
            <a:xfrm>
              <a:off x="5253247" y="1744117"/>
              <a:ext cx="656243" cy="656243"/>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微软雅黑" panose="020B0503020204020204" charset="-122"/>
                <a:ea typeface="微软雅黑" panose="020B0503020204020204" charset="-122"/>
                <a:sym typeface="Arial" panose="020B0604020202020204"/>
              </a:endParaRPr>
            </a:p>
          </p:txBody>
        </p:sp>
        <p:sp>
          <p:nvSpPr>
            <p:cNvPr id="80" name="Oval 104"/>
            <p:cNvSpPr/>
            <p:nvPr/>
          </p:nvSpPr>
          <p:spPr>
            <a:xfrm>
              <a:off x="7778285" y="1744118"/>
              <a:ext cx="656243" cy="656243"/>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微软雅黑" panose="020B0503020204020204" charset="-122"/>
                <a:ea typeface="微软雅黑" panose="020B0503020204020204" charset="-122"/>
                <a:sym typeface="Arial" panose="020B0604020202020204"/>
              </a:endParaRPr>
            </a:p>
          </p:txBody>
        </p:sp>
        <p:sp>
          <p:nvSpPr>
            <p:cNvPr id="81" name="Arrow: Notched Right 27"/>
            <p:cNvSpPr/>
            <p:nvPr/>
          </p:nvSpPr>
          <p:spPr>
            <a:xfrm>
              <a:off x="1020872" y="2462279"/>
              <a:ext cx="2724150" cy="1466850"/>
            </a:xfrm>
            <a:prstGeom prst="notchedRightArrow">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微软雅黑" panose="020B0503020204020204" charset="-122"/>
                <a:ea typeface="微软雅黑" panose="020B0503020204020204" charset="-122"/>
                <a:sym typeface="Arial" panose="020B0604020202020204"/>
              </a:endParaRPr>
            </a:p>
          </p:txBody>
        </p:sp>
        <p:sp>
          <p:nvSpPr>
            <p:cNvPr id="82" name="Arrow: Notched Right 28"/>
            <p:cNvSpPr/>
            <p:nvPr/>
          </p:nvSpPr>
          <p:spPr>
            <a:xfrm>
              <a:off x="3552998" y="2462279"/>
              <a:ext cx="2724150" cy="1466850"/>
            </a:xfrm>
            <a:prstGeom prst="notchedRightArrow">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微软雅黑" panose="020B0503020204020204" charset="-122"/>
                <a:ea typeface="微软雅黑" panose="020B0503020204020204" charset="-122"/>
                <a:sym typeface="Arial" panose="020B0604020202020204"/>
              </a:endParaRPr>
            </a:p>
          </p:txBody>
        </p:sp>
        <p:sp>
          <p:nvSpPr>
            <p:cNvPr id="83" name="Arrow: Notched Right 29"/>
            <p:cNvSpPr/>
            <p:nvPr/>
          </p:nvSpPr>
          <p:spPr>
            <a:xfrm>
              <a:off x="6085124" y="2462279"/>
              <a:ext cx="2724150" cy="1466850"/>
            </a:xfrm>
            <a:prstGeom prst="notchedRightArrow">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微软雅黑" panose="020B0503020204020204" charset="-122"/>
                <a:ea typeface="微软雅黑" panose="020B0503020204020204" charset="-122"/>
                <a:sym typeface="Arial" panose="020B0604020202020204"/>
              </a:endParaRPr>
            </a:p>
          </p:txBody>
        </p:sp>
        <p:sp>
          <p:nvSpPr>
            <p:cNvPr id="84" name="Arrow: Notched Right 30"/>
            <p:cNvSpPr/>
            <p:nvPr/>
          </p:nvSpPr>
          <p:spPr>
            <a:xfrm>
              <a:off x="8624216" y="2462279"/>
              <a:ext cx="2724150" cy="1466850"/>
            </a:xfrm>
            <a:prstGeom prst="notchedRightArrow">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微软雅黑" panose="020B0503020204020204" charset="-122"/>
                <a:ea typeface="微软雅黑" panose="020B0503020204020204" charset="-122"/>
                <a:sym typeface="Arial" panose="020B0604020202020204"/>
              </a:endParaRPr>
            </a:p>
          </p:txBody>
        </p:sp>
        <p:sp>
          <p:nvSpPr>
            <p:cNvPr id="85" name="TextBox 31"/>
            <p:cNvSpPr txBox="1"/>
            <p:nvPr/>
          </p:nvSpPr>
          <p:spPr>
            <a:xfrm>
              <a:off x="2664656" y="1881647"/>
              <a:ext cx="819456"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smtClean="0">
                  <a:solidFill>
                    <a:schemeClr val="bg1"/>
                  </a:solidFill>
                  <a:latin typeface="微软雅黑" panose="020B0503020204020204" charset="-122"/>
                  <a:ea typeface="微软雅黑" panose="020B0503020204020204" charset="-122"/>
                  <a:sym typeface="Arial" panose="020B0604020202020204"/>
                </a:rPr>
                <a:t>1949</a:t>
              </a:r>
              <a:endParaRPr lang="en-US" sz="2000" b="1" dirty="0">
                <a:solidFill>
                  <a:schemeClr val="bg1"/>
                </a:solidFill>
                <a:latin typeface="微软雅黑" panose="020B0503020204020204" charset="-122"/>
                <a:ea typeface="微软雅黑" panose="020B0503020204020204" charset="-122"/>
                <a:sym typeface="Arial" panose="020B0604020202020204"/>
              </a:endParaRPr>
            </a:p>
          </p:txBody>
        </p:sp>
        <p:sp>
          <p:nvSpPr>
            <p:cNvPr id="86" name="TextBox 32"/>
            <p:cNvSpPr txBox="1"/>
            <p:nvPr/>
          </p:nvSpPr>
          <p:spPr>
            <a:xfrm>
              <a:off x="5168552" y="1881647"/>
              <a:ext cx="819456"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smtClean="0">
                  <a:solidFill>
                    <a:schemeClr val="bg1"/>
                  </a:solidFill>
                  <a:latin typeface="微软雅黑" panose="020B0503020204020204" charset="-122"/>
                  <a:ea typeface="微软雅黑" panose="020B0503020204020204" charset="-122"/>
                  <a:sym typeface="Arial" panose="020B0604020202020204"/>
                </a:rPr>
                <a:t>1950</a:t>
              </a:r>
              <a:endParaRPr lang="en-US" sz="2000" b="1" dirty="0">
                <a:solidFill>
                  <a:schemeClr val="bg1"/>
                </a:solidFill>
                <a:latin typeface="微软雅黑" panose="020B0503020204020204" charset="-122"/>
                <a:ea typeface="微软雅黑" panose="020B0503020204020204" charset="-122"/>
                <a:sym typeface="Arial" panose="020B0604020202020204"/>
              </a:endParaRPr>
            </a:p>
          </p:txBody>
        </p:sp>
        <p:sp>
          <p:nvSpPr>
            <p:cNvPr id="87" name="TextBox 33"/>
            <p:cNvSpPr txBox="1"/>
            <p:nvPr/>
          </p:nvSpPr>
          <p:spPr>
            <a:xfrm>
              <a:off x="7690736" y="1881647"/>
              <a:ext cx="819456"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smtClean="0">
                  <a:solidFill>
                    <a:schemeClr val="bg1"/>
                  </a:solidFill>
                  <a:latin typeface="微软雅黑" panose="020B0503020204020204" charset="-122"/>
                  <a:ea typeface="微软雅黑" panose="020B0503020204020204" charset="-122"/>
                  <a:sym typeface="Arial" panose="020B0604020202020204"/>
                </a:rPr>
                <a:t>1956</a:t>
              </a:r>
              <a:endParaRPr lang="en-US" sz="2000" b="1" dirty="0">
                <a:solidFill>
                  <a:schemeClr val="bg1"/>
                </a:solidFill>
                <a:latin typeface="微软雅黑" panose="020B0503020204020204" charset="-122"/>
                <a:ea typeface="微软雅黑" panose="020B0503020204020204" charset="-122"/>
                <a:sym typeface="Arial" panose="020B0604020202020204"/>
              </a:endParaRPr>
            </a:p>
          </p:txBody>
        </p:sp>
        <p:sp>
          <p:nvSpPr>
            <p:cNvPr id="88" name="TextBox 34"/>
            <p:cNvSpPr txBox="1"/>
            <p:nvPr/>
          </p:nvSpPr>
          <p:spPr>
            <a:xfrm>
              <a:off x="10212920" y="1881647"/>
              <a:ext cx="819456"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smtClean="0">
                  <a:solidFill>
                    <a:schemeClr val="bg1"/>
                  </a:solidFill>
                  <a:latin typeface="微软雅黑" panose="020B0503020204020204" charset="-122"/>
                  <a:ea typeface="微软雅黑" panose="020B0503020204020204" charset="-122"/>
                  <a:sym typeface="Arial" panose="020B0604020202020204"/>
                </a:rPr>
                <a:t>1963</a:t>
              </a:r>
              <a:endParaRPr lang="en-US" sz="2000" b="1" dirty="0">
                <a:solidFill>
                  <a:schemeClr val="bg1"/>
                </a:solidFill>
                <a:latin typeface="微软雅黑" panose="020B0503020204020204" charset="-122"/>
                <a:ea typeface="微软雅黑" panose="020B0503020204020204" charset="-122"/>
                <a:sym typeface="Arial" panose="020B0604020202020204"/>
              </a:endParaRPr>
            </a:p>
          </p:txBody>
        </p:sp>
        <p:sp>
          <p:nvSpPr>
            <p:cNvPr id="89" name="TextBox 35"/>
            <p:cNvSpPr txBox="1"/>
            <p:nvPr/>
          </p:nvSpPr>
          <p:spPr>
            <a:xfrm>
              <a:off x="1411799" y="3007715"/>
              <a:ext cx="197265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smtClean="0">
                  <a:solidFill>
                    <a:schemeClr val="bg1"/>
                  </a:solidFill>
                  <a:latin typeface="微软雅黑" panose="020B0503020204020204" charset="-122"/>
                  <a:ea typeface="微软雅黑" panose="020B0503020204020204" charset="-122"/>
                  <a:sym typeface="Arial" panose="020B0604020202020204"/>
                </a:rPr>
                <a:t>成立政务院</a:t>
              </a:r>
              <a:r>
                <a:rPr lang="zh-CN" altLang="en-US" sz="1200" dirty="0">
                  <a:solidFill>
                    <a:schemeClr val="bg1"/>
                  </a:solidFill>
                  <a:latin typeface="微软雅黑" panose="020B0503020204020204" charset="-122"/>
                  <a:ea typeface="微软雅黑" panose="020B0503020204020204" charset="-122"/>
                  <a:sym typeface="Arial" panose="020B0604020202020204"/>
                </a:rPr>
                <a:t>及其所属单位机构编制审查委员会</a:t>
              </a:r>
              <a:endParaRPr lang="en-US" altLang="zh-CN" sz="1200" dirty="0">
                <a:solidFill>
                  <a:schemeClr val="tx1">
                    <a:lumMod val="75000"/>
                    <a:lumOff val="25000"/>
                  </a:schemeClr>
                </a:solidFill>
                <a:latin typeface="微软雅黑" panose="020B0503020204020204" charset="-122"/>
                <a:ea typeface="微软雅黑" panose="020B0503020204020204" charset="-122"/>
                <a:sym typeface="Arial" panose="020B0604020202020204"/>
              </a:endParaRPr>
            </a:p>
          </p:txBody>
        </p:sp>
        <p:sp>
          <p:nvSpPr>
            <p:cNvPr id="90" name="TextBox 43"/>
            <p:cNvSpPr txBox="1"/>
            <p:nvPr/>
          </p:nvSpPr>
          <p:spPr>
            <a:xfrm>
              <a:off x="3943925" y="3007715"/>
              <a:ext cx="197265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smtClean="0">
                  <a:solidFill>
                    <a:schemeClr val="bg1"/>
                  </a:solidFill>
                  <a:latin typeface="微软雅黑" panose="020B0503020204020204" charset="-122"/>
                  <a:ea typeface="微软雅黑" panose="020B0503020204020204" charset="-122"/>
                  <a:sym typeface="Arial" panose="020B0604020202020204"/>
                </a:rPr>
                <a:t>成立全国</a:t>
              </a:r>
              <a:r>
                <a:rPr lang="zh-CN" altLang="en-US" sz="1200" dirty="0">
                  <a:solidFill>
                    <a:schemeClr val="bg1"/>
                  </a:solidFill>
                  <a:latin typeface="微软雅黑" panose="020B0503020204020204" charset="-122"/>
                  <a:ea typeface="微软雅黑" panose="020B0503020204020204" charset="-122"/>
                  <a:sym typeface="Arial" panose="020B0604020202020204"/>
                </a:rPr>
                <a:t>编制</a:t>
              </a:r>
              <a:r>
                <a:rPr lang="zh-CN" altLang="en-US" sz="1200" dirty="0" smtClean="0">
                  <a:solidFill>
                    <a:schemeClr val="bg1"/>
                  </a:solidFill>
                  <a:latin typeface="微软雅黑" panose="020B0503020204020204" charset="-122"/>
                  <a:ea typeface="微软雅黑" panose="020B0503020204020204" charset="-122"/>
                  <a:sym typeface="Arial" panose="020B0604020202020204"/>
                </a:rPr>
                <a:t>委员会</a:t>
              </a:r>
              <a:endParaRPr lang="en-US" altLang="zh-CN" sz="1200" dirty="0" smtClean="0">
                <a:solidFill>
                  <a:schemeClr val="bg1"/>
                </a:solidFill>
                <a:latin typeface="微软雅黑" panose="020B0503020204020204" charset="-122"/>
                <a:ea typeface="微软雅黑" panose="020B0503020204020204" charset="-122"/>
                <a:sym typeface="Arial" panose="020B0604020202020204"/>
              </a:endParaRPr>
            </a:p>
            <a:p>
              <a:r>
                <a:rPr lang="zh-CN" altLang="en-US" sz="1200" dirty="0" smtClean="0">
                  <a:solidFill>
                    <a:schemeClr val="bg1"/>
                  </a:solidFill>
                  <a:latin typeface="微软雅黑" panose="020B0503020204020204" charset="-122"/>
                  <a:ea typeface="微软雅黑" panose="020B0503020204020204" charset="-122"/>
                  <a:sym typeface="Arial" panose="020B0604020202020204"/>
                </a:rPr>
                <a:t>成立人事部</a:t>
              </a:r>
              <a:endParaRPr lang="en-US" altLang="zh-CN" sz="1200" dirty="0">
                <a:solidFill>
                  <a:schemeClr val="tx1">
                    <a:lumMod val="75000"/>
                    <a:lumOff val="25000"/>
                  </a:schemeClr>
                </a:solidFill>
                <a:latin typeface="微软雅黑" panose="020B0503020204020204" charset="-122"/>
                <a:ea typeface="微软雅黑" panose="020B0503020204020204" charset="-122"/>
                <a:sym typeface="Arial" panose="020B0604020202020204"/>
              </a:endParaRPr>
            </a:p>
          </p:txBody>
        </p:sp>
        <p:sp>
          <p:nvSpPr>
            <p:cNvPr id="91" name="TextBox 44"/>
            <p:cNvSpPr txBox="1"/>
            <p:nvPr/>
          </p:nvSpPr>
          <p:spPr>
            <a:xfrm>
              <a:off x="6452782" y="2994820"/>
              <a:ext cx="1972653" cy="2769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smtClean="0">
                  <a:solidFill>
                    <a:schemeClr val="bg1"/>
                  </a:solidFill>
                  <a:latin typeface="微软雅黑" panose="020B0503020204020204" charset="-122"/>
                  <a:ea typeface="微软雅黑" panose="020B0503020204020204" charset="-122"/>
                  <a:sym typeface="Arial" panose="020B0604020202020204"/>
                </a:rPr>
                <a:t>成立国务院编制委员会</a:t>
              </a:r>
              <a:endParaRPr lang="en-US" altLang="zh-CN" sz="1200" dirty="0">
                <a:solidFill>
                  <a:schemeClr val="tx1">
                    <a:lumMod val="75000"/>
                    <a:lumOff val="25000"/>
                  </a:schemeClr>
                </a:solidFill>
                <a:latin typeface="微软雅黑" panose="020B0503020204020204" charset="-122"/>
                <a:ea typeface="微软雅黑" panose="020B0503020204020204" charset="-122"/>
                <a:sym typeface="Arial" panose="020B0604020202020204"/>
              </a:endParaRPr>
            </a:p>
          </p:txBody>
        </p:sp>
        <p:sp>
          <p:nvSpPr>
            <p:cNvPr id="92" name="TextBox 45"/>
            <p:cNvSpPr txBox="1"/>
            <p:nvPr/>
          </p:nvSpPr>
          <p:spPr>
            <a:xfrm>
              <a:off x="8984908" y="2995703"/>
              <a:ext cx="1972653" cy="2769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smtClean="0">
                  <a:solidFill>
                    <a:schemeClr val="bg1"/>
                  </a:solidFill>
                  <a:latin typeface="微软雅黑" panose="020B0503020204020204" charset="-122"/>
                  <a:ea typeface="微软雅黑" panose="020B0503020204020204" charset="-122"/>
                  <a:sym typeface="Arial" panose="020B0604020202020204"/>
                </a:rPr>
                <a:t>成立国家</a:t>
              </a:r>
              <a:r>
                <a:rPr lang="zh-CN" altLang="en-US" sz="1200" dirty="0">
                  <a:solidFill>
                    <a:schemeClr val="bg1"/>
                  </a:solidFill>
                  <a:latin typeface="微软雅黑" panose="020B0503020204020204" charset="-122"/>
                  <a:ea typeface="微软雅黑" panose="020B0503020204020204" charset="-122"/>
                  <a:sym typeface="Arial" panose="020B0604020202020204"/>
                </a:rPr>
                <a:t>编制委员会</a:t>
              </a:r>
              <a:endParaRPr lang="en-US" altLang="zh-CN" sz="1200" dirty="0">
                <a:solidFill>
                  <a:schemeClr val="tx1">
                    <a:lumMod val="75000"/>
                    <a:lumOff val="25000"/>
                  </a:schemeClr>
                </a:solidFill>
                <a:latin typeface="微软雅黑" panose="020B0503020204020204" charset="-122"/>
                <a:ea typeface="微软雅黑" panose="020B0503020204020204" charset="-122"/>
                <a:sym typeface="Arial" panose="020B0604020202020204"/>
              </a:endParaRPr>
            </a:p>
          </p:txBody>
        </p:sp>
      </p:grpSp>
      <p:grpSp>
        <p:nvGrpSpPr>
          <p:cNvPr id="37" name="组合 36"/>
          <p:cNvGrpSpPr/>
          <p:nvPr/>
        </p:nvGrpSpPr>
        <p:grpSpPr>
          <a:xfrm>
            <a:off x="1282052" y="3698358"/>
            <a:ext cx="10327494" cy="2185012"/>
            <a:chOff x="1020872" y="1744117"/>
            <a:chExt cx="10327494" cy="2185012"/>
          </a:xfrm>
        </p:grpSpPr>
        <p:sp>
          <p:nvSpPr>
            <p:cNvPr id="39" name="Oval 105"/>
            <p:cNvSpPr/>
            <p:nvPr/>
          </p:nvSpPr>
          <p:spPr>
            <a:xfrm>
              <a:off x="10303323" y="1744117"/>
              <a:ext cx="656243" cy="656243"/>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微软雅黑" panose="020B0503020204020204" charset="-122"/>
                <a:ea typeface="微软雅黑" panose="020B0503020204020204" charset="-122"/>
                <a:sym typeface="Arial" panose="020B0604020202020204"/>
              </a:endParaRPr>
            </a:p>
          </p:txBody>
        </p:sp>
        <p:sp>
          <p:nvSpPr>
            <p:cNvPr id="40" name="Oval 98"/>
            <p:cNvSpPr/>
            <p:nvPr/>
          </p:nvSpPr>
          <p:spPr>
            <a:xfrm>
              <a:off x="2728209" y="1744117"/>
              <a:ext cx="656243" cy="656243"/>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微软雅黑" panose="020B0503020204020204" charset="-122"/>
                <a:ea typeface="微软雅黑" panose="020B0503020204020204" charset="-122"/>
                <a:sym typeface="Arial" panose="020B0604020202020204"/>
              </a:endParaRPr>
            </a:p>
          </p:txBody>
        </p:sp>
        <p:sp>
          <p:nvSpPr>
            <p:cNvPr id="41" name="Oval 99"/>
            <p:cNvSpPr/>
            <p:nvPr/>
          </p:nvSpPr>
          <p:spPr>
            <a:xfrm>
              <a:off x="5253247" y="1744117"/>
              <a:ext cx="656243" cy="656243"/>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微软雅黑" panose="020B0503020204020204" charset="-122"/>
                <a:ea typeface="微软雅黑" panose="020B0503020204020204" charset="-122"/>
                <a:sym typeface="Arial" panose="020B0604020202020204"/>
              </a:endParaRPr>
            </a:p>
          </p:txBody>
        </p:sp>
        <p:sp>
          <p:nvSpPr>
            <p:cNvPr id="42" name="Oval 104"/>
            <p:cNvSpPr/>
            <p:nvPr/>
          </p:nvSpPr>
          <p:spPr>
            <a:xfrm>
              <a:off x="7778285" y="1744118"/>
              <a:ext cx="656243" cy="656243"/>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微软雅黑" panose="020B0503020204020204" charset="-122"/>
                <a:ea typeface="微软雅黑" panose="020B0503020204020204" charset="-122"/>
                <a:sym typeface="Arial" panose="020B0604020202020204"/>
              </a:endParaRPr>
            </a:p>
          </p:txBody>
        </p:sp>
        <p:sp>
          <p:nvSpPr>
            <p:cNvPr id="43" name="Arrow: Notched Right 27"/>
            <p:cNvSpPr/>
            <p:nvPr/>
          </p:nvSpPr>
          <p:spPr>
            <a:xfrm>
              <a:off x="1020872" y="2462279"/>
              <a:ext cx="2724150" cy="1466850"/>
            </a:xfrm>
            <a:prstGeom prst="notchedRightArrow">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微软雅黑" panose="020B0503020204020204" charset="-122"/>
                <a:ea typeface="微软雅黑" panose="020B0503020204020204" charset="-122"/>
                <a:sym typeface="Arial" panose="020B0604020202020204"/>
              </a:endParaRPr>
            </a:p>
          </p:txBody>
        </p:sp>
        <p:sp>
          <p:nvSpPr>
            <p:cNvPr id="45" name="Arrow: Notched Right 28"/>
            <p:cNvSpPr/>
            <p:nvPr/>
          </p:nvSpPr>
          <p:spPr>
            <a:xfrm>
              <a:off x="3552998" y="2462279"/>
              <a:ext cx="2724150" cy="1466850"/>
            </a:xfrm>
            <a:prstGeom prst="notchedRightArrow">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微软雅黑" panose="020B0503020204020204" charset="-122"/>
                <a:ea typeface="微软雅黑" panose="020B0503020204020204" charset="-122"/>
                <a:sym typeface="Arial" panose="020B0604020202020204"/>
              </a:endParaRPr>
            </a:p>
          </p:txBody>
        </p:sp>
        <p:sp>
          <p:nvSpPr>
            <p:cNvPr id="46" name="Arrow: Notched Right 29"/>
            <p:cNvSpPr/>
            <p:nvPr/>
          </p:nvSpPr>
          <p:spPr>
            <a:xfrm>
              <a:off x="6085124" y="2462279"/>
              <a:ext cx="2724150" cy="1466850"/>
            </a:xfrm>
            <a:prstGeom prst="notchedRightArrow">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微软雅黑" panose="020B0503020204020204" charset="-122"/>
                <a:ea typeface="微软雅黑" panose="020B0503020204020204" charset="-122"/>
                <a:sym typeface="Arial" panose="020B0604020202020204"/>
              </a:endParaRPr>
            </a:p>
          </p:txBody>
        </p:sp>
        <p:sp>
          <p:nvSpPr>
            <p:cNvPr id="47" name="Arrow: Notched Right 30"/>
            <p:cNvSpPr/>
            <p:nvPr/>
          </p:nvSpPr>
          <p:spPr>
            <a:xfrm>
              <a:off x="8624216" y="2462279"/>
              <a:ext cx="2724150" cy="1466850"/>
            </a:xfrm>
            <a:prstGeom prst="notchedRightArrow">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微软雅黑" panose="020B0503020204020204" charset="-122"/>
                <a:ea typeface="微软雅黑" panose="020B0503020204020204" charset="-122"/>
                <a:sym typeface="Arial" panose="020B0604020202020204"/>
              </a:endParaRPr>
            </a:p>
          </p:txBody>
        </p:sp>
        <p:sp>
          <p:nvSpPr>
            <p:cNvPr id="48" name="TextBox 31"/>
            <p:cNvSpPr txBox="1"/>
            <p:nvPr/>
          </p:nvSpPr>
          <p:spPr>
            <a:xfrm>
              <a:off x="2664657" y="1881647"/>
              <a:ext cx="819456"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smtClean="0">
                  <a:solidFill>
                    <a:schemeClr val="bg1"/>
                  </a:solidFill>
                  <a:latin typeface="微软雅黑" panose="020B0503020204020204" charset="-122"/>
                  <a:ea typeface="微软雅黑" panose="020B0503020204020204" charset="-122"/>
                  <a:sym typeface="Arial" panose="020B0604020202020204"/>
                </a:rPr>
                <a:t>1978</a:t>
              </a:r>
              <a:endParaRPr lang="en-US" sz="2000" b="1" dirty="0">
                <a:solidFill>
                  <a:schemeClr val="bg1"/>
                </a:solidFill>
                <a:latin typeface="微软雅黑" panose="020B0503020204020204" charset="-122"/>
                <a:ea typeface="微软雅黑" panose="020B0503020204020204" charset="-122"/>
                <a:sym typeface="Arial" panose="020B0604020202020204"/>
              </a:endParaRPr>
            </a:p>
          </p:txBody>
        </p:sp>
        <p:sp>
          <p:nvSpPr>
            <p:cNvPr id="49" name="TextBox 32"/>
            <p:cNvSpPr txBox="1"/>
            <p:nvPr/>
          </p:nvSpPr>
          <p:spPr>
            <a:xfrm>
              <a:off x="5168553" y="1881647"/>
              <a:ext cx="819456"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smtClean="0">
                  <a:solidFill>
                    <a:schemeClr val="bg1"/>
                  </a:solidFill>
                  <a:latin typeface="微软雅黑" panose="020B0503020204020204" charset="-122"/>
                  <a:ea typeface="微软雅黑" panose="020B0503020204020204" charset="-122"/>
                  <a:sym typeface="Arial" panose="020B0604020202020204"/>
                </a:rPr>
                <a:t>1988</a:t>
              </a:r>
              <a:endParaRPr lang="en-US" sz="2000" b="1" dirty="0">
                <a:solidFill>
                  <a:schemeClr val="bg1"/>
                </a:solidFill>
                <a:latin typeface="微软雅黑" panose="020B0503020204020204" charset="-122"/>
                <a:ea typeface="微软雅黑" panose="020B0503020204020204" charset="-122"/>
                <a:sym typeface="Arial" panose="020B0604020202020204"/>
              </a:endParaRPr>
            </a:p>
          </p:txBody>
        </p:sp>
        <p:sp>
          <p:nvSpPr>
            <p:cNvPr id="50" name="TextBox 33"/>
            <p:cNvSpPr txBox="1"/>
            <p:nvPr/>
          </p:nvSpPr>
          <p:spPr>
            <a:xfrm>
              <a:off x="7690737" y="1881647"/>
              <a:ext cx="819456"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smtClean="0">
                  <a:solidFill>
                    <a:schemeClr val="bg1"/>
                  </a:solidFill>
                  <a:latin typeface="微软雅黑" panose="020B0503020204020204" charset="-122"/>
                  <a:ea typeface="微软雅黑" panose="020B0503020204020204" charset="-122"/>
                  <a:sym typeface="Arial" panose="020B0604020202020204"/>
                </a:rPr>
                <a:t>1991</a:t>
              </a:r>
              <a:endParaRPr lang="en-US" sz="2000" b="1" dirty="0">
                <a:solidFill>
                  <a:schemeClr val="bg1"/>
                </a:solidFill>
                <a:latin typeface="微软雅黑" panose="020B0503020204020204" charset="-122"/>
                <a:ea typeface="微软雅黑" panose="020B0503020204020204" charset="-122"/>
                <a:sym typeface="Arial" panose="020B0604020202020204"/>
              </a:endParaRPr>
            </a:p>
          </p:txBody>
        </p:sp>
        <p:sp>
          <p:nvSpPr>
            <p:cNvPr id="51" name="TextBox 34"/>
            <p:cNvSpPr txBox="1"/>
            <p:nvPr/>
          </p:nvSpPr>
          <p:spPr>
            <a:xfrm>
              <a:off x="10212921" y="1881647"/>
              <a:ext cx="819456"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smtClean="0">
                  <a:solidFill>
                    <a:schemeClr val="bg1"/>
                  </a:solidFill>
                  <a:latin typeface="微软雅黑" panose="020B0503020204020204" charset="-122"/>
                  <a:ea typeface="微软雅黑" panose="020B0503020204020204" charset="-122"/>
                  <a:sym typeface="Arial" panose="020B0604020202020204"/>
                </a:rPr>
                <a:t>2018</a:t>
              </a:r>
              <a:endParaRPr lang="en-US" sz="2000" b="1" dirty="0">
                <a:solidFill>
                  <a:schemeClr val="bg1"/>
                </a:solidFill>
                <a:latin typeface="微软雅黑" panose="020B0503020204020204" charset="-122"/>
                <a:ea typeface="微软雅黑" panose="020B0503020204020204" charset="-122"/>
                <a:sym typeface="Arial" panose="020B0604020202020204"/>
              </a:endParaRPr>
            </a:p>
          </p:txBody>
        </p:sp>
        <p:sp>
          <p:nvSpPr>
            <p:cNvPr id="52" name="TextBox 35"/>
            <p:cNvSpPr txBox="1"/>
            <p:nvPr/>
          </p:nvSpPr>
          <p:spPr>
            <a:xfrm>
              <a:off x="1411799" y="3007715"/>
              <a:ext cx="197265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bg1"/>
                  </a:solidFill>
                  <a:latin typeface="微软雅黑" panose="020B0503020204020204" charset="-122"/>
                  <a:ea typeface="微软雅黑" panose="020B0503020204020204" charset="-122"/>
                  <a:sym typeface="Arial" panose="020B0604020202020204"/>
                </a:rPr>
                <a:t>党中央、国务院批准恢复国家编制委员会</a:t>
              </a:r>
              <a:endParaRPr lang="en-US" altLang="zh-CN" sz="1200" dirty="0">
                <a:solidFill>
                  <a:schemeClr val="tx1">
                    <a:lumMod val="75000"/>
                    <a:lumOff val="25000"/>
                  </a:schemeClr>
                </a:solidFill>
                <a:latin typeface="微软雅黑" panose="020B0503020204020204" charset="-122"/>
                <a:ea typeface="微软雅黑" panose="020B0503020204020204" charset="-122"/>
                <a:sym typeface="Arial" panose="020B0604020202020204"/>
              </a:endParaRPr>
            </a:p>
          </p:txBody>
        </p:sp>
        <p:sp>
          <p:nvSpPr>
            <p:cNvPr id="53" name="TextBox 43"/>
            <p:cNvSpPr txBox="1"/>
            <p:nvPr/>
          </p:nvSpPr>
          <p:spPr>
            <a:xfrm>
              <a:off x="3943925" y="3007715"/>
              <a:ext cx="197265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bg1"/>
                  </a:solidFill>
                  <a:latin typeface="微软雅黑" panose="020B0503020204020204" charset="-122"/>
                  <a:ea typeface="微软雅黑" panose="020B0503020204020204" charset="-122"/>
                  <a:sym typeface="Arial" panose="020B0604020202020204"/>
                </a:rPr>
                <a:t>国务院决定成立国家机构编制委员会</a:t>
              </a:r>
              <a:endParaRPr lang="en-US" altLang="zh-CN" sz="1200" dirty="0">
                <a:solidFill>
                  <a:schemeClr val="tx1">
                    <a:lumMod val="75000"/>
                    <a:lumOff val="25000"/>
                  </a:schemeClr>
                </a:solidFill>
                <a:latin typeface="微软雅黑" panose="020B0503020204020204" charset="-122"/>
                <a:ea typeface="微软雅黑" panose="020B0503020204020204" charset="-122"/>
                <a:sym typeface="Arial" panose="020B0604020202020204"/>
              </a:endParaRPr>
            </a:p>
          </p:txBody>
        </p:sp>
        <p:sp>
          <p:nvSpPr>
            <p:cNvPr id="54" name="TextBox 44"/>
            <p:cNvSpPr txBox="1"/>
            <p:nvPr/>
          </p:nvSpPr>
          <p:spPr>
            <a:xfrm>
              <a:off x="6452782" y="2994820"/>
              <a:ext cx="197265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bg1"/>
                  </a:solidFill>
                  <a:latin typeface="微软雅黑" panose="020B0503020204020204" charset="-122"/>
                  <a:ea typeface="微软雅黑" panose="020B0503020204020204" charset="-122"/>
                  <a:sym typeface="Arial" panose="020B0604020202020204"/>
                </a:rPr>
                <a:t>党中央、</a:t>
              </a:r>
              <a:r>
                <a:rPr lang="zh-CN" altLang="en-US" sz="1200" dirty="0" smtClean="0">
                  <a:solidFill>
                    <a:schemeClr val="bg1"/>
                  </a:solidFill>
                  <a:latin typeface="微软雅黑" panose="020B0503020204020204" charset="-122"/>
                  <a:ea typeface="微软雅黑" panose="020B0503020204020204" charset="-122"/>
                  <a:sym typeface="Arial" panose="020B0604020202020204"/>
                </a:rPr>
                <a:t>国务院决定</a:t>
              </a:r>
              <a:endParaRPr lang="en-US" altLang="zh-CN" sz="1200" dirty="0" smtClean="0">
                <a:solidFill>
                  <a:schemeClr val="bg1"/>
                </a:solidFill>
                <a:latin typeface="微软雅黑" panose="020B0503020204020204" charset="-122"/>
                <a:ea typeface="微软雅黑" panose="020B0503020204020204" charset="-122"/>
                <a:sym typeface="Arial" panose="020B0604020202020204"/>
              </a:endParaRPr>
            </a:p>
            <a:p>
              <a:r>
                <a:rPr lang="zh-CN" altLang="en-US" sz="1200" dirty="0" smtClean="0">
                  <a:solidFill>
                    <a:schemeClr val="bg1"/>
                  </a:solidFill>
                  <a:latin typeface="微软雅黑" panose="020B0503020204020204" charset="-122"/>
                  <a:ea typeface="微软雅黑" panose="020B0503020204020204" charset="-122"/>
                  <a:sym typeface="Arial" panose="020B0604020202020204"/>
                </a:rPr>
                <a:t>成立</a:t>
              </a:r>
              <a:r>
                <a:rPr lang="zh-CN" altLang="en-US" sz="1200" dirty="0">
                  <a:solidFill>
                    <a:schemeClr val="bg1"/>
                  </a:solidFill>
                  <a:latin typeface="微软雅黑" panose="020B0503020204020204" charset="-122"/>
                  <a:ea typeface="微软雅黑" panose="020B0503020204020204" charset="-122"/>
                  <a:sym typeface="Arial" panose="020B0604020202020204"/>
                </a:rPr>
                <a:t>中央机构编制委员会</a:t>
              </a:r>
              <a:endParaRPr lang="en-US" altLang="zh-CN" sz="1200" dirty="0">
                <a:solidFill>
                  <a:schemeClr val="tx1">
                    <a:lumMod val="75000"/>
                    <a:lumOff val="25000"/>
                  </a:schemeClr>
                </a:solidFill>
                <a:latin typeface="微软雅黑" panose="020B0503020204020204" charset="-122"/>
                <a:ea typeface="微软雅黑" panose="020B0503020204020204" charset="-122"/>
                <a:sym typeface="Arial" panose="020B0604020202020204"/>
              </a:endParaRPr>
            </a:p>
          </p:txBody>
        </p:sp>
        <p:sp>
          <p:nvSpPr>
            <p:cNvPr id="55" name="TextBox 45"/>
            <p:cNvSpPr txBox="1"/>
            <p:nvPr/>
          </p:nvSpPr>
          <p:spPr>
            <a:xfrm>
              <a:off x="8984908" y="2995703"/>
              <a:ext cx="197265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smtClean="0">
                  <a:solidFill>
                    <a:schemeClr val="bg1"/>
                  </a:solidFill>
                  <a:latin typeface="微软雅黑" panose="020B0503020204020204" charset="-122"/>
                  <a:ea typeface="微软雅黑" panose="020B0503020204020204" charset="-122"/>
                  <a:sym typeface="Arial" panose="020B0604020202020204"/>
                </a:rPr>
                <a:t>党中央调整优化</a:t>
              </a:r>
              <a:endParaRPr lang="en-US" altLang="zh-CN" sz="1200" dirty="0" smtClean="0">
                <a:solidFill>
                  <a:schemeClr val="bg1"/>
                </a:solidFill>
                <a:latin typeface="微软雅黑" panose="020B0503020204020204" charset="-122"/>
                <a:ea typeface="微软雅黑" panose="020B0503020204020204" charset="-122"/>
                <a:sym typeface="Arial" panose="020B0604020202020204"/>
              </a:endParaRPr>
            </a:p>
            <a:p>
              <a:r>
                <a:rPr lang="zh-CN" altLang="en-US" sz="1200" dirty="0" smtClean="0">
                  <a:solidFill>
                    <a:schemeClr val="bg1"/>
                  </a:solidFill>
                  <a:latin typeface="微软雅黑" panose="020B0503020204020204" charset="-122"/>
                  <a:ea typeface="微软雅黑" panose="020B0503020204020204" charset="-122"/>
                  <a:sym typeface="Arial" panose="020B0604020202020204"/>
                </a:rPr>
                <a:t>中央编委领导</a:t>
              </a:r>
              <a:r>
                <a:rPr lang="zh-CN" altLang="en-US" sz="1200" dirty="0">
                  <a:solidFill>
                    <a:schemeClr val="bg1"/>
                  </a:solidFill>
                  <a:latin typeface="微软雅黑" panose="020B0503020204020204" charset="-122"/>
                  <a:ea typeface="微软雅黑" panose="020B0503020204020204" charset="-122"/>
                  <a:sym typeface="Arial" panose="020B0604020202020204"/>
                </a:rPr>
                <a:t>体制</a:t>
              </a:r>
              <a:endParaRPr lang="en-US" altLang="zh-CN" sz="1200" dirty="0">
                <a:solidFill>
                  <a:schemeClr val="tx1">
                    <a:lumMod val="75000"/>
                    <a:lumOff val="25000"/>
                  </a:schemeClr>
                </a:solidFill>
                <a:latin typeface="微软雅黑" panose="020B0503020204020204" charset="-122"/>
                <a:ea typeface="微软雅黑" panose="020B0503020204020204" charset="-122"/>
                <a:sym typeface="Arial" panose="020B0604020202020204"/>
              </a:endParaRPr>
            </a:p>
          </p:txBody>
        </p:sp>
      </p:grpSp>
    </p:spTree>
  </p:cSld>
  <p:clrMapOvr>
    <a:masterClrMapping/>
  </p:clrMapOvr>
  <p:transition spd="slow">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flipV="1">
            <a:off x="2126265" y="4735235"/>
            <a:ext cx="289588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129503" y="2392763"/>
            <a:ext cx="8050359" cy="656526"/>
          </a:xfrm>
          <a:prstGeom prst="rect">
            <a:avLst/>
          </a:prstGeom>
          <a:noFill/>
          <a:ln>
            <a:noFill/>
          </a:ln>
          <a:effectLst>
            <a:innerShdw blurRad="63500" dist="50800" dir="16200000">
              <a:prstClr val="black">
                <a:alpha val="50000"/>
              </a:prstClr>
            </a:innerShdw>
          </a:effectLst>
        </p:spPr>
        <p:txBody>
          <a:bodyPr wrap="square" rtlCol="0">
            <a:spAutoFit/>
          </a:bodyPr>
          <a:lstStyle/>
          <a:p>
            <a:pPr algn="ctr">
              <a:lnSpc>
                <a:spcPct val="110000"/>
              </a:lnSpc>
            </a:pPr>
            <a:r>
              <a:rPr lang="zh-CN" altLang="en-US" sz="3600" dirty="0">
                <a:ln w="3175">
                  <a:noFill/>
                </a:ln>
                <a:solidFill>
                  <a:srgbClr val="C00000"/>
                </a:solidFill>
                <a:latin typeface="微软雅黑" panose="020B0503020204020204" charset="-122"/>
                <a:ea typeface="微软雅黑" panose="020B0503020204020204" charset="-122"/>
                <a:cs typeface="方正苏新诗柳楷简体-yolan" panose="02000000000000000000" pitchFamily="2" charset="-122"/>
                <a:sym typeface="+mn-lt"/>
              </a:rPr>
              <a:t>第 </a:t>
            </a:r>
            <a:r>
              <a:rPr lang="en-US" altLang="zh-CN" sz="3600" dirty="0" smtClean="0">
                <a:ln w="3175">
                  <a:noFill/>
                </a:ln>
                <a:solidFill>
                  <a:srgbClr val="C00000"/>
                </a:solidFill>
                <a:latin typeface="Impact" panose="020B0806030902050204" pitchFamily="34" charset="0"/>
                <a:ea typeface="微软雅黑" panose="020B0503020204020204" charset="-122"/>
                <a:cs typeface="方正苏新诗柳楷简体-yolan" panose="02000000000000000000" pitchFamily="2" charset="-122"/>
                <a:sym typeface="+mn-lt"/>
              </a:rPr>
              <a:t>03</a:t>
            </a:r>
            <a:r>
              <a:rPr lang="zh-CN" altLang="en-US" sz="3600" dirty="0" smtClean="0">
                <a:ln w="3175">
                  <a:noFill/>
                </a:ln>
                <a:solidFill>
                  <a:srgbClr val="C00000"/>
                </a:solidFill>
                <a:latin typeface="微软雅黑" panose="020B0503020204020204" charset="-122"/>
                <a:ea typeface="微软雅黑" panose="020B0503020204020204" charset="-122"/>
                <a:cs typeface="方正苏新诗柳楷简体-yolan" panose="02000000000000000000" pitchFamily="2" charset="-122"/>
                <a:sym typeface="+mn-lt"/>
              </a:rPr>
              <a:t>章节</a:t>
            </a:r>
            <a:endParaRPr lang="zh-CN" altLang="en-US" sz="3600" dirty="0">
              <a:ln w="3175">
                <a:noFill/>
              </a:ln>
              <a:solidFill>
                <a:srgbClr val="C00000"/>
              </a:solidFill>
              <a:latin typeface="微软雅黑" panose="020B0503020204020204" charset="-122"/>
              <a:ea typeface="微软雅黑" panose="020B0503020204020204" charset="-122"/>
              <a:cs typeface="方正苏新诗柳楷简体-yolan" panose="02000000000000000000" pitchFamily="2" charset="-122"/>
              <a:sym typeface="+mn-lt"/>
            </a:endParaRPr>
          </a:p>
        </p:txBody>
      </p:sp>
      <p:sp>
        <p:nvSpPr>
          <p:cNvPr id="9" name="Freeform 9"/>
          <p:cNvSpPr/>
          <p:nvPr/>
        </p:nvSpPr>
        <p:spPr bwMode="auto">
          <a:xfrm>
            <a:off x="5540375" y="1353820"/>
            <a:ext cx="1140460" cy="1000125"/>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solidFill>
            <a:srgbClr val="C00000"/>
          </a:solidFill>
          <a:ln>
            <a:noFill/>
          </a:ln>
        </p:spPr>
        <p:txBody>
          <a:bodyPr vert="horz" wrap="square" lIns="91440" tIns="45720" rIns="91440" bIns="45720" numCol="1" anchor="t" anchorCtr="0" compatLnSpc="1"/>
          <a:lstStyle/>
          <a:p>
            <a:pPr algn="ctr"/>
            <a:endParaRPr lang="zh-CN" altLang="en-US" dirty="0"/>
          </a:p>
        </p:txBody>
      </p:sp>
      <p:sp>
        <p:nvSpPr>
          <p:cNvPr id="2" name="矩形 1"/>
          <p:cNvSpPr/>
          <p:nvPr/>
        </p:nvSpPr>
        <p:spPr>
          <a:xfrm>
            <a:off x="1546086" y="2957055"/>
            <a:ext cx="8884920" cy="1717393"/>
          </a:xfrm>
          <a:prstGeom prst="rect">
            <a:avLst/>
          </a:prstGeom>
          <a:noFill/>
          <a:ln>
            <a:noFill/>
          </a:ln>
          <a:effectLst>
            <a:innerShdw blurRad="63500" dist="50800" dir="16200000">
              <a:prstClr val="black">
                <a:alpha val="50000"/>
              </a:prstClr>
            </a:innerShdw>
          </a:effectLst>
        </p:spPr>
        <p:txBody>
          <a:bodyPr wrap="square" rtlCol="0">
            <a:spAutoFit/>
          </a:bodyPr>
          <a:lstStyle/>
          <a:p>
            <a:pPr algn="ctr">
              <a:lnSpc>
                <a:spcPct val="110000"/>
              </a:lnSpc>
            </a:pPr>
            <a:r>
              <a:rPr lang="zh-CN" altLang="en-US" sz="4800" b="1" dirty="0" smtClean="0">
                <a:solidFill>
                  <a:srgbClr val="C00000"/>
                </a:solidFill>
                <a:latin typeface="微软雅黑" panose="020B0503020204020204" charset="-122"/>
                <a:ea typeface="微软雅黑" panose="020B0503020204020204" charset="-122"/>
                <a:sym typeface="+mn-ea"/>
              </a:rPr>
              <a:t>准确</a:t>
            </a:r>
            <a:r>
              <a:rPr lang="zh-CN" altLang="en-US" sz="4800" b="1" dirty="0">
                <a:solidFill>
                  <a:srgbClr val="C00000"/>
                </a:solidFill>
                <a:latin typeface="微软雅黑" panose="020B0503020204020204" charset="-122"/>
                <a:ea typeface="微软雅黑" panose="020B0503020204020204" charset="-122"/>
                <a:sym typeface="+mn-ea"/>
              </a:rPr>
              <a:t>把握机构编制工作鲜明</a:t>
            </a:r>
            <a:r>
              <a:rPr lang="zh-CN" altLang="en-US" sz="4800" b="1" dirty="0" smtClean="0">
                <a:solidFill>
                  <a:srgbClr val="C00000"/>
                </a:solidFill>
                <a:latin typeface="微软雅黑" panose="020B0503020204020204" charset="-122"/>
                <a:ea typeface="微软雅黑" panose="020B0503020204020204" charset="-122"/>
                <a:sym typeface="+mn-ea"/>
              </a:rPr>
              <a:t>属性进一步</a:t>
            </a:r>
            <a:r>
              <a:rPr lang="zh-CN" altLang="en-US" sz="4800" b="1" dirty="0">
                <a:solidFill>
                  <a:srgbClr val="C00000"/>
                </a:solidFill>
                <a:latin typeface="微软雅黑" panose="020B0503020204020204" charset="-122"/>
                <a:ea typeface="微软雅黑" panose="020B0503020204020204" charset="-122"/>
                <a:sym typeface="+mn-ea"/>
              </a:rPr>
              <a:t>明确作风建设的</a:t>
            </a:r>
            <a:r>
              <a:rPr lang="zh-CN" altLang="en-US" sz="4800" b="1" dirty="0" smtClean="0">
                <a:solidFill>
                  <a:srgbClr val="C00000"/>
                </a:solidFill>
                <a:latin typeface="微软雅黑" panose="020B0503020204020204" charset="-122"/>
                <a:ea typeface="微软雅黑" panose="020B0503020204020204" charset="-122"/>
                <a:sym typeface="+mn-ea"/>
              </a:rPr>
              <a:t>方向</a:t>
            </a:r>
            <a:endParaRPr lang="zh-CN" altLang="en-US" sz="4800" b="1" dirty="0">
              <a:ln w="3175">
                <a:noFill/>
              </a:ln>
              <a:solidFill>
                <a:srgbClr val="C00000"/>
              </a:solidFill>
              <a:latin typeface="微软雅黑" panose="020B0503020204020204" charset="-122"/>
              <a:ea typeface="微软雅黑" panose="020B0503020204020204" charset="-122"/>
              <a:cs typeface="方正苏新诗柳楷简体-yolan" panose="02000000000000000000" pitchFamily="2" charset="-122"/>
              <a:sym typeface="+mn-ea"/>
            </a:endParaRPr>
          </a:p>
        </p:txBody>
      </p:sp>
      <p:grpSp>
        <p:nvGrpSpPr>
          <p:cNvPr id="4" name="组合 3"/>
          <p:cNvGrpSpPr/>
          <p:nvPr/>
        </p:nvGrpSpPr>
        <p:grpSpPr>
          <a:xfrm flipV="1">
            <a:off x="1164088" y="2791038"/>
            <a:ext cx="2895882" cy="1226170"/>
            <a:chOff x="2012668" y="3094892"/>
            <a:chExt cx="2895882" cy="1273908"/>
          </a:xfrm>
        </p:grpSpPr>
        <p:cxnSp>
          <p:nvCxnSpPr>
            <p:cNvPr id="11" name="直接连接符 10"/>
            <p:cNvCxnSpPr/>
            <p:nvPr/>
          </p:nvCxnSpPr>
          <p:spPr>
            <a:xfrm>
              <a:off x="2012668" y="3094892"/>
              <a:ext cx="0" cy="126609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012668" y="4368800"/>
              <a:ext cx="289588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flipH="1" flipV="1">
            <a:off x="7976040" y="2791038"/>
            <a:ext cx="3038891" cy="1559717"/>
            <a:chOff x="1295118" y="2834393"/>
            <a:chExt cx="2895882" cy="1534407"/>
          </a:xfrm>
        </p:grpSpPr>
        <p:cxnSp>
          <p:nvCxnSpPr>
            <p:cNvPr id="19" name="直接连接符 18"/>
            <p:cNvCxnSpPr/>
            <p:nvPr/>
          </p:nvCxnSpPr>
          <p:spPr>
            <a:xfrm flipH="1">
              <a:off x="1295385" y="2834393"/>
              <a:ext cx="15733" cy="152675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295118" y="4368800"/>
              <a:ext cx="289588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21" name="PA_图片 12"/>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2289" y="-22648"/>
            <a:ext cx="5725795" cy="1626235"/>
          </a:xfrm>
          <a:prstGeom prst="rect">
            <a:avLst/>
          </a:prstGeom>
        </p:spPr>
      </p:pic>
      <p:pic>
        <p:nvPicPr>
          <p:cNvPr id="5" name="图片 4" descr="图层-2-副本1-"/>
          <p:cNvPicPr>
            <a:picLocks noChangeAspect="1"/>
          </p:cNvPicPr>
          <p:nvPr/>
        </p:nvPicPr>
        <p:blipFill>
          <a:blip r:embed="rId4"/>
          <a:srcRect l="7721"/>
          <a:stretch>
            <a:fillRect/>
          </a:stretch>
        </p:blipFill>
        <p:spPr>
          <a:xfrm flipH="1">
            <a:off x="10813004" y="2392763"/>
            <a:ext cx="1482769" cy="3875532"/>
          </a:xfrm>
          <a:prstGeom prst="rect">
            <a:avLst/>
          </a:prstGeom>
        </p:spPr>
      </p:pic>
      <p:pic>
        <p:nvPicPr>
          <p:cNvPr id="3" name="图片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4500427"/>
            <a:ext cx="2496312" cy="2491790"/>
          </a:xfrm>
          <a:prstGeom prst="rect">
            <a:avLst/>
          </a:prstGeom>
        </p:spPr>
      </p:pic>
      <p:cxnSp>
        <p:nvCxnSpPr>
          <p:cNvPr id="8" name="直接连接符 7"/>
          <p:cNvCxnSpPr/>
          <p:nvPr/>
        </p:nvCxnSpPr>
        <p:spPr>
          <a:xfrm flipV="1">
            <a:off x="7155679" y="4715590"/>
            <a:ext cx="289588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图片 9" descr="图层-12"/>
          <p:cNvPicPr>
            <a:picLocks noChangeAspect="1"/>
          </p:cNvPicPr>
          <p:nvPr/>
        </p:nvPicPr>
        <p:blipFill>
          <a:blip r:embed="rId6"/>
          <a:stretch>
            <a:fillRect/>
          </a:stretch>
        </p:blipFill>
        <p:spPr>
          <a:xfrm>
            <a:off x="7571105" y="790575"/>
            <a:ext cx="2797810" cy="939165"/>
          </a:xfrm>
          <a:prstGeom prst="rect">
            <a:avLst/>
          </a:prstGeom>
        </p:spPr>
      </p:pic>
    </p:spTree>
  </p:cSld>
  <p:clrMapOvr>
    <a:masterClrMapping/>
  </p:clrMapOvr>
  <p:transition spd="slow">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1"/>
          <p:nvPr/>
        </p:nvSpPr>
        <p:spPr>
          <a:xfrm>
            <a:off x="288608" y="169697"/>
            <a:ext cx="11504513" cy="1228991"/>
          </a:xfrm>
          <a:prstGeom prst="rect">
            <a:avLst/>
          </a:prstGeom>
          <a:noFill/>
        </p:spPr>
        <p:txBody>
          <a:bodyPr wrap="square" rtlCol="0">
            <a:spAutoFit/>
          </a:bodyPr>
          <a:lstStyle/>
          <a:p>
            <a:pPr algn="ctr">
              <a:lnSpc>
                <a:spcPct val="110000"/>
              </a:lnSpc>
            </a:pPr>
            <a:r>
              <a:rPr lang="zh-CN" altLang="en-US" sz="3355" b="1" dirty="0">
                <a:solidFill>
                  <a:srgbClr val="C00000"/>
                </a:solidFill>
                <a:latin typeface="微软雅黑" panose="020B0503020204020204" charset="-122"/>
                <a:ea typeface="微软雅黑" panose="020B0503020204020204" charset="-122"/>
                <a:sym typeface="+mn-ea"/>
              </a:rPr>
              <a:t>准确把握机构编制工作鲜明</a:t>
            </a:r>
            <a:r>
              <a:rPr lang="zh-CN" altLang="en-US" sz="3355" b="1" dirty="0" smtClean="0">
                <a:solidFill>
                  <a:srgbClr val="C00000"/>
                </a:solidFill>
                <a:latin typeface="微软雅黑" panose="020B0503020204020204" charset="-122"/>
                <a:ea typeface="微软雅黑" panose="020B0503020204020204" charset="-122"/>
                <a:sym typeface="+mn-ea"/>
              </a:rPr>
              <a:t>属性 进一步</a:t>
            </a:r>
            <a:r>
              <a:rPr lang="zh-CN" altLang="en-US" sz="3355" b="1" dirty="0">
                <a:solidFill>
                  <a:srgbClr val="C00000"/>
                </a:solidFill>
                <a:latin typeface="微软雅黑" panose="020B0503020204020204" charset="-122"/>
                <a:ea typeface="微软雅黑" panose="020B0503020204020204" charset="-122"/>
                <a:sym typeface="+mn-ea"/>
              </a:rPr>
              <a:t>明确作风建设的方向</a:t>
            </a:r>
          </a:p>
          <a:p>
            <a:pPr algn="ctr">
              <a:lnSpc>
                <a:spcPct val="110000"/>
              </a:lnSpc>
            </a:pPr>
            <a:endParaRPr lang="zh-CN" altLang="en-US" sz="3360" b="1" dirty="0">
              <a:solidFill>
                <a:srgbClr val="C00000"/>
              </a:solidFill>
              <a:latin typeface="Arial" panose="020B0604020202020204"/>
              <a:ea typeface="微软雅黑" panose="020B0503020204020204" charset="-122"/>
            </a:endParaRPr>
          </a:p>
        </p:txBody>
      </p:sp>
      <p:sp>
        <p:nvSpPr>
          <p:cNvPr id="4" name="任意多边形 30"/>
          <p:cNvSpPr/>
          <p:nvPr/>
        </p:nvSpPr>
        <p:spPr>
          <a:xfrm flipV="1">
            <a:off x="685799" y="725597"/>
            <a:ext cx="11520000" cy="396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latin typeface="Arial" panose="020B0604020202020204" pitchFamily="34" charset="0"/>
              <a:ea typeface="微软雅黑" panose="020B0503020204020204" charset="-122"/>
              <a:sym typeface="Arial" panose="020B0604020202020204" pitchFamily="34" charset="0"/>
            </a:endParaRPr>
          </a:p>
        </p:txBody>
      </p:sp>
      <p:sp>
        <p:nvSpPr>
          <p:cNvPr id="5" name="任意多边形 31"/>
          <p:cNvSpPr/>
          <p:nvPr/>
        </p:nvSpPr>
        <p:spPr>
          <a:xfrm>
            <a:off x="0" y="236409"/>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solidFill>
                <a:srgbClr val="7EC234"/>
              </a:solidFill>
              <a:latin typeface="Arial" panose="020B0604020202020204" pitchFamily="34" charset="0"/>
              <a:ea typeface="微软雅黑" panose="020B0503020204020204" charset="-122"/>
              <a:sym typeface="Arial" panose="020B0604020202020204" pitchFamily="34" charset="0"/>
            </a:endParaRPr>
          </a:p>
        </p:txBody>
      </p:sp>
      <p:pic>
        <p:nvPicPr>
          <p:cNvPr id="44" name="Picture 3" descr="C:\Users\Administrator\Desktop\党政机关\素材\党徽\Nipic_5916570_2012061822032932139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15928" y="63817"/>
            <a:ext cx="971550" cy="88201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p:nvGrpSpPr>
        <p:grpSpPr>
          <a:xfrm>
            <a:off x="651840" y="2720183"/>
            <a:ext cx="10302644" cy="735094"/>
            <a:chOff x="1750543" y="2124197"/>
            <a:chExt cx="9758330" cy="735094"/>
          </a:xfrm>
        </p:grpSpPr>
        <p:grpSp>
          <p:nvGrpSpPr>
            <p:cNvPr id="10" name="组合 9"/>
            <p:cNvGrpSpPr/>
            <p:nvPr/>
          </p:nvGrpSpPr>
          <p:grpSpPr>
            <a:xfrm>
              <a:off x="1750543" y="2124197"/>
              <a:ext cx="2448315" cy="629708"/>
              <a:chOff x="2316135" y="1729104"/>
              <a:chExt cx="2448315" cy="629708"/>
            </a:xfrm>
          </p:grpSpPr>
          <p:grpSp>
            <p:nvGrpSpPr>
              <p:cNvPr id="11" name="组合 10"/>
              <p:cNvGrpSpPr/>
              <p:nvPr/>
            </p:nvGrpSpPr>
            <p:grpSpPr>
              <a:xfrm>
                <a:off x="2316135" y="1729104"/>
                <a:ext cx="2448315" cy="629708"/>
                <a:chOff x="2491625" y="2640758"/>
                <a:chExt cx="3223375" cy="829054"/>
              </a:xfrm>
            </p:grpSpPr>
            <p:sp>
              <p:nvSpPr>
                <p:cNvPr id="14" name="Rectangle 5"/>
                <p:cNvSpPr>
                  <a:spLocks noChangeArrowheads="1"/>
                </p:cNvSpPr>
                <p:nvPr/>
              </p:nvSpPr>
              <p:spPr bwMode="auto">
                <a:xfrm>
                  <a:off x="3189242" y="2640758"/>
                  <a:ext cx="1829061" cy="746330"/>
                </a:xfrm>
                <a:prstGeom prst="rect">
                  <a:avLst/>
                </a:prstGeom>
                <a:solidFill>
                  <a:srgbClr val="E2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C00000"/>
                    </a:solidFill>
                    <a:latin typeface="微软雅黑" panose="020B0503020204020204" charset="-122"/>
                    <a:ea typeface="微软雅黑" panose="020B0503020204020204" charset="-122"/>
                  </a:endParaRPr>
                </a:p>
              </p:txBody>
            </p:sp>
            <p:sp>
              <p:nvSpPr>
                <p:cNvPr id="17" name="Freeform 8"/>
                <p:cNvSpPr/>
                <p:nvPr/>
              </p:nvSpPr>
              <p:spPr bwMode="auto">
                <a:xfrm>
                  <a:off x="2491625" y="2725319"/>
                  <a:ext cx="386033" cy="744493"/>
                </a:xfrm>
                <a:custGeom>
                  <a:avLst/>
                  <a:gdLst>
                    <a:gd name="T0" fmla="*/ 81 w 420"/>
                    <a:gd name="T1" fmla="*/ 0 h 810"/>
                    <a:gd name="T2" fmla="*/ 420 w 420"/>
                    <a:gd name="T3" fmla="*/ 0 h 810"/>
                    <a:gd name="T4" fmla="*/ 420 w 420"/>
                    <a:gd name="T5" fmla="*/ 808 h 810"/>
                    <a:gd name="T6" fmla="*/ 0 w 420"/>
                    <a:gd name="T7" fmla="*/ 810 h 810"/>
                    <a:gd name="T8" fmla="*/ 81 w 420"/>
                    <a:gd name="T9" fmla="*/ 0 h 810"/>
                  </a:gdLst>
                  <a:ahLst/>
                  <a:cxnLst>
                    <a:cxn ang="0">
                      <a:pos x="T0" y="T1"/>
                    </a:cxn>
                    <a:cxn ang="0">
                      <a:pos x="T2" y="T3"/>
                    </a:cxn>
                    <a:cxn ang="0">
                      <a:pos x="T4" y="T5"/>
                    </a:cxn>
                    <a:cxn ang="0">
                      <a:pos x="T6" y="T7"/>
                    </a:cxn>
                    <a:cxn ang="0">
                      <a:pos x="T8" y="T9"/>
                    </a:cxn>
                  </a:cxnLst>
                  <a:rect l="0" t="0" r="r" b="b"/>
                  <a:pathLst>
                    <a:path w="420" h="810">
                      <a:moveTo>
                        <a:pt x="81" y="0"/>
                      </a:moveTo>
                      <a:lnTo>
                        <a:pt x="420" y="0"/>
                      </a:lnTo>
                      <a:lnTo>
                        <a:pt x="420" y="808"/>
                      </a:lnTo>
                      <a:lnTo>
                        <a:pt x="0" y="810"/>
                      </a:lnTo>
                      <a:lnTo>
                        <a:pt x="81" y="0"/>
                      </a:lnTo>
                      <a:close/>
                    </a:path>
                  </a:pathLst>
                </a:custGeom>
                <a:solidFill>
                  <a:srgbClr val="E2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C00000"/>
                    </a:solidFill>
                    <a:latin typeface="微软雅黑" panose="020B0503020204020204" charset="-122"/>
                    <a:ea typeface="微软雅黑" panose="020B0503020204020204" charset="-122"/>
                  </a:endParaRPr>
                </a:p>
              </p:txBody>
            </p:sp>
            <p:sp>
              <p:nvSpPr>
                <p:cNvPr id="18" name="Freeform 9"/>
                <p:cNvSpPr/>
                <p:nvPr/>
              </p:nvSpPr>
              <p:spPr bwMode="auto">
                <a:xfrm>
                  <a:off x="2877659" y="2640759"/>
                  <a:ext cx="311584" cy="827214"/>
                </a:xfrm>
                <a:custGeom>
                  <a:avLst/>
                  <a:gdLst>
                    <a:gd name="T0" fmla="*/ 339 w 339"/>
                    <a:gd name="T1" fmla="*/ 0 h 900"/>
                    <a:gd name="T2" fmla="*/ 339 w 339"/>
                    <a:gd name="T3" fmla="*/ 812 h 900"/>
                    <a:gd name="T4" fmla="*/ 0 w 339"/>
                    <a:gd name="T5" fmla="*/ 900 h 900"/>
                    <a:gd name="T6" fmla="*/ 0 w 339"/>
                    <a:gd name="T7" fmla="*/ 92 h 900"/>
                    <a:gd name="T8" fmla="*/ 339 w 339"/>
                    <a:gd name="T9" fmla="*/ 0 h 900"/>
                  </a:gdLst>
                  <a:ahLst/>
                  <a:cxnLst>
                    <a:cxn ang="0">
                      <a:pos x="T0" y="T1"/>
                    </a:cxn>
                    <a:cxn ang="0">
                      <a:pos x="T2" y="T3"/>
                    </a:cxn>
                    <a:cxn ang="0">
                      <a:pos x="T4" y="T5"/>
                    </a:cxn>
                    <a:cxn ang="0">
                      <a:pos x="T6" y="T7"/>
                    </a:cxn>
                    <a:cxn ang="0">
                      <a:pos x="T8" y="T9"/>
                    </a:cxn>
                  </a:cxnLst>
                  <a:rect l="0" t="0" r="r" b="b"/>
                  <a:pathLst>
                    <a:path w="339" h="900">
                      <a:moveTo>
                        <a:pt x="339" y="0"/>
                      </a:moveTo>
                      <a:lnTo>
                        <a:pt x="339" y="812"/>
                      </a:lnTo>
                      <a:lnTo>
                        <a:pt x="0" y="900"/>
                      </a:lnTo>
                      <a:lnTo>
                        <a:pt x="0" y="92"/>
                      </a:lnTo>
                      <a:lnTo>
                        <a:pt x="339" y="0"/>
                      </a:lnTo>
                      <a:close/>
                    </a:path>
                  </a:pathLst>
                </a:custGeom>
                <a:solidFill>
                  <a:srgbClr val="AD000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C00000"/>
                    </a:solidFill>
                    <a:latin typeface="微软雅黑" panose="020B0503020204020204" charset="-122"/>
                    <a:ea typeface="微软雅黑" panose="020B0503020204020204" charset="-122"/>
                  </a:endParaRPr>
                </a:p>
              </p:txBody>
            </p:sp>
            <p:sp>
              <p:nvSpPr>
                <p:cNvPr id="19" name="Freeform 10"/>
                <p:cNvSpPr/>
                <p:nvPr/>
              </p:nvSpPr>
              <p:spPr bwMode="auto">
                <a:xfrm>
                  <a:off x="5018302" y="2640758"/>
                  <a:ext cx="316179" cy="825375"/>
                </a:xfrm>
                <a:custGeom>
                  <a:avLst/>
                  <a:gdLst>
                    <a:gd name="T0" fmla="*/ 0 w 344"/>
                    <a:gd name="T1" fmla="*/ 0 h 898"/>
                    <a:gd name="T2" fmla="*/ 0 w 344"/>
                    <a:gd name="T3" fmla="*/ 812 h 898"/>
                    <a:gd name="T4" fmla="*/ 344 w 344"/>
                    <a:gd name="T5" fmla="*/ 898 h 898"/>
                    <a:gd name="T6" fmla="*/ 344 w 344"/>
                    <a:gd name="T7" fmla="*/ 92 h 898"/>
                    <a:gd name="T8" fmla="*/ 0 w 344"/>
                    <a:gd name="T9" fmla="*/ 0 h 898"/>
                  </a:gdLst>
                  <a:ahLst/>
                  <a:cxnLst>
                    <a:cxn ang="0">
                      <a:pos x="T0" y="T1"/>
                    </a:cxn>
                    <a:cxn ang="0">
                      <a:pos x="T2" y="T3"/>
                    </a:cxn>
                    <a:cxn ang="0">
                      <a:pos x="T4" y="T5"/>
                    </a:cxn>
                    <a:cxn ang="0">
                      <a:pos x="T6" y="T7"/>
                    </a:cxn>
                    <a:cxn ang="0">
                      <a:pos x="T8" y="T9"/>
                    </a:cxn>
                  </a:cxnLst>
                  <a:rect l="0" t="0" r="r" b="b"/>
                  <a:pathLst>
                    <a:path w="344" h="898">
                      <a:moveTo>
                        <a:pt x="0" y="0"/>
                      </a:moveTo>
                      <a:lnTo>
                        <a:pt x="0" y="812"/>
                      </a:lnTo>
                      <a:lnTo>
                        <a:pt x="344" y="898"/>
                      </a:lnTo>
                      <a:lnTo>
                        <a:pt x="344" y="92"/>
                      </a:lnTo>
                      <a:lnTo>
                        <a:pt x="0" y="0"/>
                      </a:lnTo>
                      <a:close/>
                    </a:path>
                  </a:pathLst>
                </a:custGeom>
                <a:solidFill>
                  <a:srgbClr val="AD000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C00000"/>
                    </a:solidFill>
                    <a:latin typeface="微软雅黑" panose="020B0503020204020204" charset="-122"/>
                    <a:ea typeface="微软雅黑" panose="020B0503020204020204" charset="-122"/>
                  </a:endParaRPr>
                </a:p>
              </p:txBody>
            </p:sp>
            <p:sp>
              <p:nvSpPr>
                <p:cNvPr id="20" name="Rectangle 11"/>
                <p:cNvSpPr>
                  <a:spLocks noChangeArrowheads="1"/>
                </p:cNvSpPr>
                <p:nvPr/>
              </p:nvSpPr>
              <p:spPr bwMode="auto">
                <a:xfrm>
                  <a:off x="5334482" y="2725319"/>
                  <a:ext cx="380518" cy="740816"/>
                </a:xfrm>
                <a:prstGeom prst="rect">
                  <a:avLst/>
                </a:prstGeom>
                <a:solidFill>
                  <a:srgbClr val="E2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C00000"/>
                    </a:solidFill>
                    <a:latin typeface="微软雅黑" panose="020B0503020204020204" charset="-122"/>
                    <a:ea typeface="微软雅黑" panose="020B0503020204020204" charset="-122"/>
                  </a:endParaRPr>
                </a:p>
              </p:txBody>
            </p:sp>
          </p:grpSp>
          <p:sp>
            <p:nvSpPr>
              <p:cNvPr id="12" name="文本框 57"/>
              <p:cNvSpPr txBox="1"/>
              <p:nvPr/>
            </p:nvSpPr>
            <p:spPr>
              <a:xfrm>
                <a:off x="2817436" y="1812488"/>
                <a:ext cx="1455808"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指    出</a:t>
                </a:r>
                <a:endParaRPr lang="zh-CN" altLang="en-US"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grpSp>
          <p:nvGrpSpPr>
            <p:cNvPr id="2" name="组合 1"/>
            <p:cNvGrpSpPr/>
            <p:nvPr/>
          </p:nvGrpSpPr>
          <p:grpSpPr>
            <a:xfrm>
              <a:off x="4395472" y="2124199"/>
              <a:ext cx="7113401" cy="735092"/>
              <a:chOff x="4799054" y="1801113"/>
              <a:chExt cx="7113401" cy="735092"/>
            </a:xfrm>
          </p:grpSpPr>
          <p:sp>
            <p:nvSpPr>
              <p:cNvPr id="6" name="圆角矩形 5"/>
              <p:cNvSpPr/>
              <p:nvPr/>
            </p:nvSpPr>
            <p:spPr>
              <a:xfrm>
                <a:off x="4799054" y="1801113"/>
                <a:ext cx="7113401" cy="735092"/>
              </a:xfrm>
              <a:prstGeom prst="round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4842596" y="1851039"/>
                <a:ext cx="6969385" cy="60939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dirty="0">
                    <a:solidFill>
                      <a:srgbClr val="C00000"/>
                    </a:solidFill>
                    <a:latin typeface="微软雅黑" panose="020B0503020204020204" charset="-122"/>
                    <a:ea typeface="微软雅黑" panose="020B0503020204020204" charset="-122"/>
                  </a:rPr>
                  <a:t>党政机构属于上层建筑，机构编制工作是党的一项重要工作，机构编制资源是重要政治资源、执政</a:t>
                </a:r>
                <a:r>
                  <a:rPr lang="zh-CN" altLang="en-US" sz="1400" dirty="0" smtClean="0">
                    <a:solidFill>
                      <a:srgbClr val="C00000"/>
                    </a:solidFill>
                    <a:latin typeface="微软雅黑" panose="020B0503020204020204" charset="-122"/>
                    <a:ea typeface="微软雅黑" panose="020B0503020204020204" charset="-122"/>
                  </a:rPr>
                  <a:t>资源。</a:t>
                </a:r>
                <a:endParaRPr lang="zh-CN" altLang="en-US" sz="1400" dirty="0">
                  <a:solidFill>
                    <a:srgbClr val="C00000"/>
                  </a:solidFill>
                  <a:latin typeface="微软雅黑" panose="020B0503020204020204" charset="-122"/>
                  <a:ea typeface="微软雅黑" panose="020B0503020204020204" charset="-122"/>
                </a:endParaRPr>
              </a:p>
            </p:txBody>
          </p:sp>
        </p:grpSp>
      </p:grpSp>
      <p:grpSp>
        <p:nvGrpSpPr>
          <p:cNvPr id="48" name="组合 47"/>
          <p:cNvGrpSpPr/>
          <p:nvPr/>
        </p:nvGrpSpPr>
        <p:grpSpPr>
          <a:xfrm>
            <a:off x="660742" y="5373658"/>
            <a:ext cx="10302643" cy="735094"/>
            <a:chOff x="1750543" y="2124197"/>
            <a:chExt cx="9758329" cy="735094"/>
          </a:xfrm>
        </p:grpSpPr>
        <p:grpSp>
          <p:nvGrpSpPr>
            <p:cNvPr id="49" name="组合 48"/>
            <p:cNvGrpSpPr/>
            <p:nvPr/>
          </p:nvGrpSpPr>
          <p:grpSpPr>
            <a:xfrm>
              <a:off x="1750543" y="2124197"/>
              <a:ext cx="2448315" cy="629708"/>
              <a:chOff x="2316135" y="1729104"/>
              <a:chExt cx="2448315" cy="629708"/>
            </a:xfrm>
          </p:grpSpPr>
          <p:grpSp>
            <p:nvGrpSpPr>
              <p:cNvPr id="53" name="组合 52"/>
              <p:cNvGrpSpPr/>
              <p:nvPr/>
            </p:nvGrpSpPr>
            <p:grpSpPr>
              <a:xfrm>
                <a:off x="2316135" y="1729104"/>
                <a:ext cx="2448315" cy="629708"/>
                <a:chOff x="2491625" y="2640758"/>
                <a:chExt cx="3223375" cy="829054"/>
              </a:xfrm>
            </p:grpSpPr>
            <p:sp>
              <p:nvSpPr>
                <p:cNvPr id="55" name="Rectangle 5"/>
                <p:cNvSpPr>
                  <a:spLocks noChangeArrowheads="1"/>
                </p:cNvSpPr>
                <p:nvPr/>
              </p:nvSpPr>
              <p:spPr bwMode="auto">
                <a:xfrm>
                  <a:off x="3189242" y="2640758"/>
                  <a:ext cx="1829061" cy="746330"/>
                </a:xfrm>
                <a:prstGeom prst="rect">
                  <a:avLst/>
                </a:prstGeom>
                <a:solidFill>
                  <a:srgbClr val="E2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C00000"/>
                    </a:solidFill>
                    <a:latin typeface="微软雅黑" panose="020B0503020204020204" charset="-122"/>
                    <a:ea typeface="微软雅黑" panose="020B0503020204020204" charset="-122"/>
                  </a:endParaRPr>
                </a:p>
              </p:txBody>
            </p:sp>
            <p:sp>
              <p:nvSpPr>
                <p:cNvPr id="56" name="Freeform 8"/>
                <p:cNvSpPr/>
                <p:nvPr/>
              </p:nvSpPr>
              <p:spPr bwMode="auto">
                <a:xfrm>
                  <a:off x="2491625" y="2725319"/>
                  <a:ext cx="386033" cy="744493"/>
                </a:xfrm>
                <a:custGeom>
                  <a:avLst/>
                  <a:gdLst>
                    <a:gd name="T0" fmla="*/ 81 w 420"/>
                    <a:gd name="T1" fmla="*/ 0 h 810"/>
                    <a:gd name="T2" fmla="*/ 420 w 420"/>
                    <a:gd name="T3" fmla="*/ 0 h 810"/>
                    <a:gd name="T4" fmla="*/ 420 w 420"/>
                    <a:gd name="T5" fmla="*/ 808 h 810"/>
                    <a:gd name="T6" fmla="*/ 0 w 420"/>
                    <a:gd name="T7" fmla="*/ 810 h 810"/>
                    <a:gd name="T8" fmla="*/ 81 w 420"/>
                    <a:gd name="T9" fmla="*/ 0 h 810"/>
                  </a:gdLst>
                  <a:ahLst/>
                  <a:cxnLst>
                    <a:cxn ang="0">
                      <a:pos x="T0" y="T1"/>
                    </a:cxn>
                    <a:cxn ang="0">
                      <a:pos x="T2" y="T3"/>
                    </a:cxn>
                    <a:cxn ang="0">
                      <a:pos x="T4" y="T5"/>
                    </a:cxn>
                    <a:cxn ang="0">
                      <a:pos x="T6" y="T7"/>
                    </a:cxn>
                    <a:cxn ang="0">
                      <a:pos x="T8" y="T9"/>
                    </a:cxn>
                  </a:cxnLst>
                  <a:rect l="0" t="0" r="r" b="b"/>
                  <a:pathLst>
                    <a:path w="420" h="810">
                      <a:moveTo>
                        <a:pt x="81" y="0"/>
                      </a:moveTo>
                      <a:lnTo>
                        <a:pt x="420" y="0"/>
                      </a:lnTo>
                      <a:lnTo>
                        <a:pt x="420" y="808"/>
                      </a:lnTo>
                      <a:lnTo>
                        <a:pt x="0" y="810"/>
                      </a:lnTo>
                      <a:lnTo>
                        <a:pt x="81" y="0"/>
                      </a:lnTo>
                      <a:close/>
                    </a:path>
                  </a:pathLst>
                </a:custGeom>
                <a:solidFill>
                  <a:srgbClr val="E2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C00000"/>
                    </a:solidFill>
                    <a:latin typeface="微软雅黑" panose="020B0503020204020204" charset="-122"/>
                    <a:ea typeface="微软雅黑" panose="020B0503020204020204" charset="-122"/>
                  </a:endParaRPr>
                </a:p>
              </p:txBody>
            </p:sp>
            <p:sp>
              <p:nvSpPr>
                <p:cNvPr id="57" name="Freeform 9"/>
                <p:cNvSpPr/>
                <p:nvPr/>
              </p:nvSpPr>
              <p:spPr bwMode="auto">
                <a:xfrm>
                  <a:off x="2877658" y="2640758"/>
                  <a:ext cx="311584" cy="827213"/>
                </a:xfrm>
                <a:custGeom>
                  <a:avLst/>
                  <a:gdLst>
                    <a:gd name="T0" fmla="*/ 339 w 339"/>
                    <a:gd name="T1" fmla="*/ 0 h 900"/>
                    <a:gd name="T2" fmla="*/ 339 w 339"/>
                    <a:gd name="T3" fmla="*/ 812 h 900"/>
                    <a:gd name="T4" fmla="*/ 0 w 339"/>
                    <a:gd name="T5" fmla="*/ 900 h 900"/>
                    <a:gd name="T6" fmla="*/ 0 w 339"/>
                    <a:gd name="T7" fmla="*/ 92 h 900"/>
                    <a:gd name="T8" fmla="*/ 339 w 339"/>
                    <a:gd name="T9" fmla="*/ 0 h 900"/>
                  </a:gdLst>
                  <a:ahLst/>
                  <a:cxnLst>
                    <a:cxn ang="0">
                      <a:pos x="T0" y="T1"/>
                    </a:cxn>
                    <a:cxn ang="0">
                      <a:pos x="T2" y="T3"/>
                    </a:cxn>
                    <a:cxn ang="0">
                      <a:pos x="T4" y="T5"/>
                    </a:cxn>
                    <a:cxn ang="0">
                      <a:pos x="T6" y="T7"/>
                    </a:cxn>
                    <a:cxn ang="0">
                      <a:pos x="T8" y="T9"/>
                    </a:cxn>
                  </a:cxnLst>
                  <a:rect l="0" t="0" r="r" b="b"/>
                  <a:pathLst>
                    <a:path w="339" h="900">
                      <a:moveTo>
                        <a:pt x="339" y="0"/>
                      </a:moveTo>
                      <a:lnTo>
                        <a:pt x="339" y="812"/>
                      </a:lnTo>
                      <a:lnTo>
                        <a:pt x="0" y="900"/>
                      </a:lnTo>
                      <a:lnTo>
                        <a:pt x="0" y="92"/>
                      </a:lnTo>
                      <a:lnTo>
                        <a:pt x="339" y="0"/>
                      </a:lnTo>
                      <a:close/>
                    </a:path>
                  </a:pathLst>
                </a:custGeom>
                <a:solidFill>
                  <a:srgbClr val="AD000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C00000"/>
                    </a:solidFill>
                    <a:latin typeface="微软雅黑" panose="020B0503020204020204" charset="-122"/>
                    <a:ea typeface="微软雅黑" panose="020B0503020204020204" charset="-122"/>
                  </a:endParaRPr>
                </a:p>
              </p:txBody>
            </p:sp>
            <p:sp>
              <p:nvSpPr>
                <p:cNvPr id="58" name="Freeform 10"/>
                <p:cNvSpPr/>
                <p:nvPr/>
              </p:nvSpPr>
              <p:spPr bwMode="auto">
                <a:xfrm>
                  <a:off x="5018302" y="2640758"/>
                  <a:ext cx="316179" cy="825375"/>
                </a:xfrm>
                <a:custGeom>
                  <a:avLst/>
                  <a:gdLst>
                    <a:gd name="T0" fmla="*/ 0 w 344"/>
                    <a:gd name="T1" fmla="*/ 0 h 898"/>
                    <a:gd name="T2" fmla="*/ 0 w 344"/>
                    <a:gd name="T3" fmla="*/ 812 h 898"/>
                    <a:gd name="T4" fmla="*/ 344 w 344"/>
                    <a:gd name="T5" fmla="*/ 898 h 898"/>
                    <a:gd name="T6" fmla="*/ 344 w 344"/>
                    <a:gd name="T7" fmla="*/ 92 h 898"/>
                    <a:gd name="T8" fmla="*/ 0 w 344"/>
                    <a:gd name="T9" fmla="*/ 0 h 898"/>
                  </a:gdLst>
                  <a:ahLst/>
                  <a:cxnLst>
                    <a:cxn ang="0">
                      <a:pos x="T0" y="T1"/>
                    </a:cxn>
                    <a:cxn ang="0">
                      <a:pos x="T2" y="T3"/>
                    </a:cxn>
                    <a:cxn ang="0">
                      <a:pos x="T4" y="T5"/>
                    </a:cxn>
                    <a:cxn ang="0">
                      <a:pos x="T6" y="T7"/>
                    </a:cxn>
                    <a:cxn ang="0">
                      <a:pos x="T8" y="T9"/>
                    </a:cxn>
                  </a:cxnLst>
                  <a:rect l="0" t="0" r="r" b="b"/>
                  <a:pathLst>
                    <a:path w="344" h="898">
                      <a:moveTo>
                        <a:pt x="0" y="0"/>
                      </a:moveTo>
                      <a:lnTo>
                        <a:pt x="0" y="812"/>
                      </a:lnTo>
                      <a:lnTo>
                        <a:pt x="344" y="898"/>
                      </a:lnTo>
                      <a:lnTo>
                        <a:pt x="344" y="92"/>
                      </a:lnTo>
                      <a:lnTo>
                        <a:pt x="0" y="0"/>
                      </a:lnTo>
                      <a:close/>
                    </a:path>
                  </a:pathLst>
                </a:custGeom>
                <a:solidFill>
                  <a:srgbClr val="AD000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C00000"/>
                    </a:solidFill>
                    <a:latin typeface="微软雅黑" panose="020B0503020204020204" charset="-122"/>
                    <a:ea typeface="微软雅黑" panose="020B0503020204020204" charset="-122"/>
                  </a:endParaRPr>
                </a:p>
              </p:txBody>
            </p:sp>
            <p:sp>
              <p:nvSpPr>
                <p:cNvPr id="59" name="Rectangle 11"/>
                <p:cNvSpPr>
                  <a:spLocks noChangeArrowheads="1"/>
                </p:cNvSpPr>
                <p:nvPr/>
              </p:nvSpPr>
              <p:spPr bwMode="auto">
                <a:xfrm>
                  <a:off x="5334482" y="2725319"/>
                  <a:ext cx="380518" cy="740816"/>
                </a:xfrm>
                <a:prstGeom prst="rect">
                  <a:avLst/>
                </a:prstGeom>
                <a:solidFill>
                  <a:srgbClr val="E2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C00000"/>
                    </a:solidFill>
                    <a:latin typeface="微软雅黑" panose="020B0503020204020204" charset="-122"/>
                    <a:ea typeface="微软雅黑" panose="020B0503020204020204" charset="-122"/>
                  </a:endParaRPr>
                </a:p>
              </p:txBody>
            </p:sp>
          </p:grpSp>
          <p:sp>
            <p:nvSpPr>
              <p:cNvPr id="54" name="文本框 57"/>
              <p:cNvSpPr txBox="1"/>
              <p:nvPr/>
            </p:nvSpPr>
            <p:spPr>
              <a:xfrm>
                <a:off x="2817436" y="1812488"/>
                <a:ext cx="1455808"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smtClean="0">
                    <a:solidFill>
                      <a:schemeClr val="bg1"/>
                    </a:solidFill>
                    <a:latin typeface="微软雅黑" panose="020B0503020204020204" charset="-122"/>
                    <a:ea typeface="微软雅黑" panose="020B0503020204020204" charset="-122"/>
                  </a:rPr>
                  <a:t>指    出</a:t>
                </a:r>
                <a:endParaRPr lang="zh-CN" altLang="en-US" b="1" dirty="0">
                  <a:solidFill>
                    <a:schemeClr val="bg1"/>
                  </a:solidFill>
                  <a:latin typeface="微软雅黑" panose="020B0503020204020204" charset="-122"/>
                  <a:ea typeface="微软雅黑" panose="020B0503020204020204" charset="-122"/>
                </a:endParaRPr>
              </a:p>
            </p:txBody>
          </p:sp>
        </p:grpSp>
        <p:grpSp>
          <p:nvGrpSpPr>
            <p:cNvPr id="50" name="组合 49"/>
            <p:cNvGrpSpPr/>
            <p:nvPr/>
          </p:nvGrpSpPr>
          <p:grpSpPr>
            <a:xfrm>
              <a:off x="4395472" y="2124199"/>
              <a:ext cx="7113400" cy="735092"/>
              <a:chOff x="4799054" y="1801113"/>
              <a:chExt cx="7113400" cy="735092"/>
            </a:xfrm>
          </p:grpSpPr>
          <p:sp>
            <p:nvSpPr>
              <p:cNvPr id="51" name="圆角矩形 50"/>
              <p:cNvSpPr/>
              <p:nvPr/>
            </p:nvSpPr>
            <p:spPr>
              <a:xfrm>
                <a:off x="4799054" y="1801113"/>
                <a:ext cx="7113400" cy="735092"/>
              </a:xfrm>
              <a:prstGeom prst="round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4842596" y="1851039"/>
                <a:ext cx="6969385" cy="60939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dirty="0">
                    <a:solidFill>
                      <a:srgbClr val="C00000"/>
                    </a:solidFill>
                    <a:latin typeface="微软雅黑" panose="020B0503020204020204" charset="-122"/>
                    <a:ea typeface="微软雅黑" panose="020B0503020204020204" charset="-122"/>
                  </a:rPr>
                  <a:t>没有规矩，不成方圆。‘三定’规定是党内法规，对明确部门职能定位、规范部门权力运行、强化机构编制刚性约束具有重要</a:t>
                </a:r>
                <a:r>
                  <a:rPr lang="zh-CN" altLang="en-US" sz="1400" dirty="0" smtClean="0">
                    <a:solidFill>
                      <a:srgbClr val="C00000"/>
                    </a:solidFill>
                    <a:latin typeface="微软雅黑" panose="020B0503020204020204" charset="-122"/>
                    <a:ea typeface="微软雅黑" panose="020B0503020204020204" charset="-122"/>
                  </a:rPr>
                  <a:t>意义。</a:t>
                </a:r>
                <a:endParaRPr lang="zh-CN" altLang="en-US" sz="1400" dirty="0">
                  <a:solidFill>
                    <a:srgbClr val="C00000"/>
                  </a:solidFill>
                  <a:latin typeface="微软雅黑" panose="020B0503020204020204" charset="-122"/>
                  <a:ea typeface="微软雅黑" panose="020B0503020204020204" charset="-122"/>
                </a:endParaRPr>
              </a:p>
            </p:txBody>
          </p:sp>
        </p:grpSp>
      </p:grpSp>
      <p:grpSp>
        <p:nvGrpSpPr>
          <p:cNvPr id="60" name="组合 59"/>
          <p:cNvGrpSpPr/>
          <p:nvPr/>
        </p:nvGrpSpPr>
        <p:grpSpPr>
          <a:xfrm>
            <a:off x="685799" y="3628619"/>
            <a:ext cx="10302644" cy="735094"/>
            <a:chOff x="1750543" y="2124197"/>
            <a:chExt cx="9758330" cy="735094"/>
          </a:xfrm>
        </p:grpSpPr>
        <p:grpSp>
          <p:nvGrpSpPr>
            <p:cNvPr id="61" name="组合 60"/>
            <p:cNvGrpSpPr/>
            <p:nvPr/>
          </p:nvGrpSpPr>
          <p:grpSpPr>
            <a:xfrm>
              <a:off x="1750543" y="2124197"/>
              <a:ext cx="2448315" cy="629708"/>
              <a:chOff x="2316135" y="1729104"/>
              <a:chExt cx="2448315" cy="629708"/>
            </a:xfrm>
          </p:grpSpPr>
          <p:grpSp>
            <p:nvGrpSpPr>
              <p:cNvPr id="68" name="组合 67"/>
              <p:cNvGrpSpPr/>
              <p:nvPr/>
            </p:nvGrpSpPr>
            <p:grpSpPr>
              <a:xfrm>
                <a:off x="2316135" y="1729104"/>
                <a:ext cx="2448315" cy="629708"/>
                <a:chOff x="2491625" y="2640758"/>
                <a:chExt cx="3223375" cy="829054"/>
              </a:xfrm>
            </p:grpSpPr>
            <p:sp>
              <p:nvSpPr>
                <p:cNvPr id="90" name="Rectangle 5"/>
                <p:cNvSpPr>
                  <a:spLocks noChangeArrowheads="1"/>
                </p:cNvSpPr>
                <p:nvPr/>
              </p:nvSpPr>
              <p:spPr bwMode="auto">
                <a:xfrm>
                  <a:off x="3189242" y="2640758"/>
                  <a:ext cx="1829061" cy="746330"/>
                </a:xfrm>
                <a:prstGeom prst="rect">
                  <a:avLst/>
                </a:prstGeom>
                <a:solidFill>
                  <a:srgbClr val="E2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C00000"/>
                    </a:solidFill>
                    <a:latin typeface="微软雅黑" panose="020B0503020204020204" charset="-122"/>
                    <a:ea typeface="微软雅黑" panose="020B0503020204020204" charset="-122"/>
                  </a:endParaRPr>
                </a:p>
              </p:txBody>
            </p:sp>
            <p:sp>
              <p:nvSpPr>
                <p:cNvPr id="91" name="Freeform 8"/>
                <p:cNvSpPr/>
                <p:nvPr/>
              </p:nvSpPr>
              <p:spPr bwMode="auto">
                <a:xfrm>
                  <a:off x="2491625" y="2725319"/>
                  <a:ext cx="386033" cy="744493"/>
                </a:xfrm>
                <a:custGeom>
                  <a:avLst/>
                  <a:gdLst>
                    <a:gd name="T0" fmla="*/ 81 w 420"/>
                    <a:gd name="T1" fmla="*/ 0 h 810"/>
                    <a:gd name="T2" fmla="*/ 420 w 420"/>
                    <a:gd name="T3" fmla="*/ 0 h 810"/>
                    <a:gd name="T4" fmla="*/ 420 w 420"/>
                    <a:gd name="T5" fmla="*/ 808 h 810"/>
                    <a:gd name="T6" fmla="*/ 0 w 420"/>
                    <a:gd name="T7" fmla="*/ 810 h 810"/>
                    <a:gd name="T8" fmla="*/ 81 w 420"/>
                    <a:gd name="T9" fmla="*/ 0 h 810"/>
                  </a:gdLst>
                  <a:ahLst/>
                  <a:cxnLst>
                    <a:cxn ang="0">
                      <a:pos x="T0" y="T1"/>
                    </a:cxn>
                    <a:cxn ang="0">
                      <a:pos x="T2" y="T3"/>
                    </a:cxn>
                    <a:cxn ang="0">
                      <a:pos x="T4" y="T5"/>
                    </a:cxn>
                    <a:cxn ang="0">
                      <a:pos x="T6" y="T7"/>
                    </a:cxn>
                    <a:cxn ang="0">
                      <a:pos x="T8" y="T9"/>
                    </a:cxn>
                  </a:cxnLst>
                  <a:rect l="0" t="0" r="r" b="b"/>
                  <a:pathLst>
                    <a:path w="420" h="810">
                      <a:moveTo>
                        <a:pt x="81" y="0"/>
                      </a:moveTo>
                      <a:lnTo>
                        <a:pt x="420" y="0"/>
                      </a:lnTo>
                      <a:lnTo>
                        <a:pt x="420" y="808"/>
                      </a:lnTo>
                      <a:lnTo>
                        <a:pt x="0" y="810"/>
                      </a:lnTo>
                      <a:lnTo>
                        <a:pt x="81" y="0"/>
                      </a:lnTo>
                      <a:close/>
                    </a:path>
                  </a:pathLst>
                </a:custGeom>
                <a:solidFill>
                  <a:srgbClr val="E2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C00000"/>
                    </a:solidFill>
                    <a:latin typeface="微软雅黑" panose="020B0503020204020204" charset="-122"/>
                    <a:ea typeface="微软雅黑" panose="020B0503020204020204" charset="-122"/>
                  </a:endParaRPr>
                </a:p>
              </p:txBody>
            </p:sp>
            <p:sp>
              <p:nvSpPr>
                <p:cNvPr id="92" name="Freeform 9"/>
                <p:cNvSpPr/>
                <p:nvPr/>
              </p:nvSpPr>
              <p:spPr bwMode="auto">
                <a:xfrm>
                  <a:off x="2877658" y="2640758"/>
                  <a:ext cx="311584" cy="827213"/>
                </a:xfrm>
                <a:custGeom>
                  <a:avLst/>
                  <a:gdLst>
                    <a:gd name="T0" fmla="*/ 339 w 339"/>
                    <a:gd name="T1" fmla="*/ 0 h 900"/>
                    <a:gd name="T2" fmla="*/ 339 w 339"/>
                    <a:gd name="T3" fmla="*/ 812 h 900"/>
                    <a:gd name="T4" fmla="*/ 0 w 339"/>
                    <a:gd name="T5" fmla="*/ 900 h 900"/>
                    <a:gd name="T6" fmla="*/ 0 w 339"/>
                    <a:gd name="T7" fmla="*/ 92 h 900"/>
                    <a:gd name="T8" fmla="*/ 339 w 339"/>
                    <a:gd name="T9" fmla="*/ 0 h 900"/>
                  </a:gdLst>
                  <a:ahLst/>
                  <a:cxnLst>
                    <a:cxn ang="0">
                      <a:pos x="T0" y="T1"/>
                    </a:cxn>
                    <a:cxn ang="0">
                      <a:pos x="T2" y="T3"/>
                    </a:cxn>
                    <a:cxn ang="0">
                      <a:pos x="T4" y="T5"/>
                    </a:cxn>
                    <a:cxn ang="0">
                      <a:pos x="T6" y="T7"/>
                    </a:cxn>
                    <a:cxn ang="0">
                      <a:pos x="T8" y="T9"/>
                    </a:cxn>
                  </a:cxnLst>
                  <a:rect l="0" t="0" r="r" b="b"/>
                  <a:pathLst>
                    <a:path w="339" h="900">
                      <a:moveTo>
                        <a:pt x="339" y="0"/>
                      </a:moveTo>
                      <a:lnTo>
                        <a:pt x="339" y="812"/>
                      </a:lnTo>
                      <a:lnTo>
                        <a:pt x="0" y="900"/>
                      </a:lnTo>
                      <a:lnTo>
                        <a:pt x="0" y="92"/>
                      </a:lnTo>
                      <a:lnTo>
                        <a:pt x="339" y="0"/>
                      </a:lnTo>
                      <a:close/>
                    </a:path>
                  </a:pathLst>
                </a:custGeom>
                <a:solidFill>
                  <a:srgbClr val="AD000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C00000"/>
                    </a:solidFill>
                    <a:latin typeface="微软雅黑" panose="020B0503020204020204" charset="-122"/>
                    <a:ea typeface="微软雅黑" panose="020B0503020204020204" charset="-122"/>
                  </a:endParaRPr>
                </a:p>
              </p:txBody>
            </p:sp>
            <p:sp>
              <p:nvSpPr>
                <p:cNvPr id="93" name="Freeform 10"/>
                <p:cNvSpPr/>
                <p:nvPr/>
              </p:nvSpPr>
              <p:spPr bwMode="auto">
                <a:xfrm>
                  <a:off x="5018302" y="2640758"/>
                  <a:ext cx="316179" cy="825375"/>
                </a:xfrm>
                <a:custGeom>
                  <a:avLst/>
                  <a:gdLst>
                    <a:gd name="T0" fmla="*/ 0 w 344"/>
                    <a:gd name="T1" fmla="*/ 0 h 898"/>
                    <a:gd name="T2" fmla="*/ 0 w 344"/>
                    <a:gd name="T3" fmla="*/ 812 h 898"/>
                    <a:gd name="T4" fmla="*/ 344 w 344"/>
                    <a:gd name="T5" fmla="*/ 898 h 898"/>
                    <a:gd name="T6" fmla="*/ 344 w 344"/>
                    <a:gd name="T7" fmla="*/ 92 h 898"/>
                    <a:gd name="T8" fmla="*/ 0 w 344"/>
                    <a:gd name="T9" fmla="*/ 0 h 898"/>
                  </a:gdLst>
                  <a:ahLst/>
                  <a:cxnLst>
                    <a:cxn ang="0">
                      <a:pos x="T0" y="T1"/>
                    </a:cxn>
                    <a:cxn ang="0">
                      <a:pos x="T2" y="T3"/>
                    </a:cxn>
                    <a:cxn ang="0">
                      <a:pos x="T4" y="T5"/>
                    </a:cxn>
                    <a:cxn ang="0">
                      <a:pos x="T6" y="T7"/>
                    </a:cxn>
                    <a:cxn ang="0">
                      <a:pos x="T8" y="T9"/>
                    </a:cxn>
                  </a:cxnLst>
                  <a:rect l="0" t="0" r="r" b="b"/>
                  <a:pathLst>
                    <a:path w="344" h="898">
                      <a:moveTo>
                        <a:pt x="0" y="0"/>
                      </a:moveTo>
                      <a:lnTo>
                        <a:pt x="0" y="812"/>
                      </a:lnTo>
                      <a:lnTo>
                        <a:pt x="344" y="898"/>
                      </a:lnTo>
                      <a:lnTo>
                        <a:pt x="344" y="92"/>
                      </a:lnTo>
                      <a:lnTo>
                        <a:pt x="0" y="0"/>
                      </a:lnTo>
                      <a:close/>
                    </a:path>
                  </a:pathLst>
                </a:custGeom>
                <a:solidFill>
                  <a:srgbClr val="AD000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C00000"/>
                    </a:solidFill>
                    <a:latin typeface="微软雅黑" panose="020B0503020204020204" charset="-122"/>
                    <a:ea typeface="微软雅黑" panose="020B0503020204020204" charset="-122"/>
                  </a:endParaRPr>
                </a:p>
              </p:txBody>
            </p:sp>
            <p:sp>
              <p:nvSpPr>
                <p:cNvPr id="94" name="Rectangle 11"/>
                <p:cNvSpPr>
                  <a:spLocks noChangeArrowheads="1"/>
                </p:cNvSpPr>
                <p:nvPr/>
              </p:nvSpPr>
              <p:spPr bwMode="auto">
                <a:xfrm>
                  <a:off x="5334482" y="2725319"/>
                  <a:ext cx="380518" cy="740816"/>
                </a:xfrm>
                <a:prstGeom prst="rect">
                  <a:avLst/>
                </a:prstGeom>
                <a:solidFill>
                  <a:srgbClr val="E2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C00000"/>
                    </a:solidFill>
                    <a:latin typeface="微软雅黑" panose="020B0503020204020204" charset="-122"/>
                    <a:ea typeface="微软雅黑" panose="020B0503020204020204" charset="-122"/>
                  </a:endParaRPr>
                </a:p>
              </p:txBody>
            </p:sp>
          </p:grpSp>
          <p:sp>
            <p:nvSpPr>
              <p:cNvPr id="79" name="文本框 57"/>
              <p:cNvSpPr txBox="1"/>
              <p:nvPr/>
            </p:nvSpPr>
            <p:spPr>
              <a:xfrm>
                <a:off x="2817436" y="1812488"/>
                <a:ext cx="1455808"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smtClean="0">
                    <a:solidFill>
                      <a:schemeClr val="bg1"/>
                    </a:solidFill>
                    <a:latin typeface="微软雅黑" panose="020B0503020204020204" charset="-122"/>
                    <a:ea typeface="微软雅黑" panose="020B0503020204020204" charset="-122"/>
                  </a:rPr>
                  <a:t>指    出</a:t>
                </a:r>
                <a:endParaRPr lang="zh-CN" altLang="en-US" b="1" dirty="0">
                  <a:solidFill>
                    <a:schemeClr val="bg1"/>
                  </a:solidFill>
                  <a:latin typeface="微软雅黑" panose="020B0503020204020204" charset="-122"/>
                  <a:ea typeface="微软雅黑" panose="020B0503020204020204" charset="-122"/>
                </a:endParaRPr>
              </a:p>
            </p:txBody>
          </p:sp>
        </p:grpSp>
        <p:grpSp>
          <p:nvGrpSpPr>
            <p:cNvPr id="62" name="组合 61"/>
            <p:cNvGrpSpPr/>
            <p:nvPr/>
          </p:nvGrpSpPr>
          <p:grpSpPr>
            <a:xfrm>
              <a:off x="4395472" y="2124199"/>
              <a:ext cx="7113401" cy="735092"/>
              <a:chOff x="4799054" y="1801113"/>
              <a:chExt cx="7113401" cy="735092"/>
            </a:xfrm>
          </p:grpSpPr>
          <p:sp>
            <p:nvSpPr>
              <p:cNvPr id="64" name="圆角矩形 63"/>
              <p:cNvSpPr/>
              <p:nvPr/>
            </p:nvSpPr>
            <p:spPr>
              <a:xfrm>
                <a:off x="4799054" y="1801113"/>
                <a:ext cx="7113401" cy="735092"/>
              </a:xfrm>
              <a:prstGeom prst="round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4842596" y="1851039"/>
                <a:ext cx="6969385" cy="60939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dirty="0">
                    <a:solidFill>
                      <a:srgbClr val="C00000"/>
                    </a:solidFill>
                    <a:latin typeface="微软雅黑" panose="020B0503020204020204" charset="-122"/>
                    <a:ea typeface="微软雅黑" panose="020B0503020204020204" charset="-122"/>
                  </a:rPr>
                  <a:t>许多群众反映强烈的问题，背后都同管理体制机制相关，需要在机构设置、职能转变、编制调整等方面</a:t>
                </a:r>
                <a:r>
                  <a:rPr lang="zh-CN" altLang="en-US" sz="1400" dirty="0" smtClean="0">
                    <a:solidFill>
                      <a:srgbClr val="C00000"/>
                    </a:solidFill>
                    <a:latin typeface="微软雅黑" panose="020B0503020204020204" charset="-122"/>
                    <a:ea typeface="微软雅黑" panose="020B0503020204020204" charset="-122"/>
                  </a:rPr>
                  <a:t>下功夫。</a:t>
                </a:r>
                <a:endParaRPr lang="zh-CN" altLang="en-US" sz="1400" dirty="0">
                  <a:solidFill>
                    <a:srgbClr val="C00000"/>
                  </a:solidFill>
                  <a:latin typeface="微软雅黑" panose="020B0503020204020204" charset="-122"/>
                  <a:ea typeface="微软雅黑" panose="020B0503020204020204" charset="-122"/>
                </a:endParaRPr>
              </a:p>
            </p:txBody>
          </p:sp>
        </p:grpSp>
      </p:grpSp>
      <p:grpSp>
        <p:nvGrpSpPr>
          <p:cNvPr id="95" name="组合 94"/>
          <p:cNvGrpSpPr/>
          <p:nvPr/>
        </p:nvGrpSpPr>
        <p:grpSpPr>
          <a:xfrm>
            <a:off x="660742" y="4488622"/>
            <a:ext cx="10302644" cy="735094"/>
            <a:chOff x="1750543" y="2124197"/>
            <a:chExt cx="9758330" cy="735094"/>
          </a:xfrm>
        </p:grpSpPr>
        <p:grpSp>
          <p:nvGrpSpPr>
            <p:cNvPr id="96" name="组合 95"/>
            <p:cNvGrpSpPr/>
            <p:nvPr/>
          </p:nvGrpSpPr>
          <p:grpSpPr>
            <a:xfrm>
              <a:off x="1750543" y="2124197"/>
              <a:ext cx="2448315" cy="629708"/>
              <a:chOff x="2316135" y="1729104"/>
              <a:chExt cx="2448315" cy="629708"/>
            </a:xfrm>
          </p:grpSpPr>
          <p:grpSp>
            <p:nvGrpSpPr>
              <p:cNvPr id="100" name="组合 99"/>
              <p:cNvGrpSpPr/>
              <p:nvPr/>
            </p:nvGrpSpPr>
            <p:grpSpPr>
              <a:xfrm>
                <a:off x="2316135" y="1729104"/>
                <a:ext cx="2448315" cy="629708"/>
                <a:chOff x="2491625" y="2640758"/>
                <a:chExt cx="3223375" cy="829054"/>
              </a:xfrm>
            </p:grpSpPr>
            <p:sp>
              <p:nvSpPr>
                <p:cNvPr id="102" name="Rectangle 5"/>
                <p:cNvSpPr>
                  <a:spLocks noChangeArrowheads="1"/>
                </p:cNvSpPr>
                <p:nvPr/>
              </p:nvSpPr>
              <p:spPr bwMode="auto">
                <a:xfrm>
                  <a:off x="3189242" y="2640758"/>
                  <a:ext cx="1829061" cy="746330"/>
                </a:xfrm>
                <a:prstGeom prst="rect">
                  <a:avLst/>
                </a:prstGeom>
                <a:solidFill>
                  <a:srgbClr val="E2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C00000"/>
                    </a:solidFill>
                    <a:latin typeface="微软雅黑" panose="020B0503020204020204" charset="-122"/>
                    <a:ea typeface="微软雅黑" panose="020B0503020204020204" charset="-122"/>
                  </a:endParaRPr>
                </a:p>
              </p:txBody>
            </p:sp>
            <p:sp>
              <p:nvSpPr>
                <p:cNvPr id="103" name="Freeform 8"/>
                <p:cNvSpPr/>
                <p:nvPr/>
              </p:nvSpPr>
              <p:spPr bwMode="auto">
                <a:xfrm>
                  <a:off x="2491625" y="2725319"/>
                  <a:ext cx="386033" cy="744493"/>
                </a:xfrm>
                <a:custGeom>
                  <a:avLst/>
                  <a:gdLst>
                    <a:gd name="T0" fmla="*/ 81 w 420"/>
                    <a:gd name="T1" fmla="*/ 0 h 810"/>
                    <a:gd name="T2" fmla="*/ 420 w 420"/>
                    <a:gd name="T3" fmla="*/ 0 h 810"/>
                    <a:gd name="T4" fmla="*/ 420 w 420"/>
                    <a:gd name="T5" fmla="*/ 808 h 810"/>
                    <a:gd name="T6" fmla="*/ 0 w 420"/>
                    <a:gd name="T7" fmla="*/ 810 h 810"/>
                    <a:gd name="T8" fmla="*/ 81 w 420"/>
                    <a:gd name="T9" fmla="*/ 0 h 810"/>
                  </a:gdLst>
                  <a:ahLst/>
                  <a:cxnLst>
                    <a:cxn ang="0">
                      <a:pos x="T0" y="T1"/>
                    </a:cxn>
                    <a:cxn ang="0">
                      <a:pos x="T2" y="T3"/>
                    </a:cxn>
                    <a:cxn ang="0">
                      <a:pos x="T4" y="T5"/>
                    </a:cxn>
                    <a:cxn ang="0">
                      <a:pos x="T6" y="T7"/>
                    </a:cxn>
                    <a:cxn ang="0">
                      <a:pos x="T8" y="T9"/>
                    </a:cxn>
                  </a:cxnLst>
                  <a:rect l="0" t="0" r="r" b="b"/>
                  <a:pathLst>
                    <a:path w="420" h="810">
                      <a:moveTo>
                        <a:pt x="81" y="0"/>
                      </a:moveTo>
                      <a:lnTo>
                        <a:pt x="420" y="0"/>
                      </a:lnTo>
                      <a:lnTo>
                        <a:pt x="420" y="808"/>
                      </a:lnTo>
                      <a:lnTo>
                        <a:pt x="0" y="810"/>
                      </a:lnTo>
                      <a:lnTo>
                        <a:pt x="81" y="0"/>
                      </a:lnTo>
                      <a:close/>
                    </a:path>
                  </a:pathLst>
                </a:custGeom>
                <a:solidFill>
                  <a:srgbClr val="E2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C00000"/>
                    </a:solidFill>
                    <a:latin typeface="微软雅黑" panose="020B0503020204020204" charset="-122"/>
                    <a:ea typeface="微软雅黑" panose="020B0503020204020204" charset="-122"/>
                  </a:endParaRPr>
                </a:p>
              </p:txBody>
            </p:sp>
            <p:sp>
              <p:nvSpPr>
                <p:cNvPr id="104" name="Freeform 9"/>
                <p:cNvSpPr/>
                <p:nvPr/>
              </p:nvSpPr>
              <p:spPr bwMode="auto">
                <a:xfrm>
                  <a:off x="2877658" y="2640758"/>
                  <a:ext cx="311584" cy="827213"/>
                </a:xfrm>
                <a:custGeom>
                  <a:avLst/>
                  <a:gdLst>
                    <a:gd name="T0" fmla="*/ 339 w 339"/>
                    <a:gd name="T1" fmla="*/ 0 h 900"/>
                    <a:gd name="T2" fmla="*/ 339 w 339"/>
                    <a:gd name="T3" fmla="*/ 812 h 900"/>
                    <a:gd name="T4" fmla="*/ 0 w 339"/>
                    <a:gd name="T5" fmla="*/ 900 h 900"/>
                    <a:gd name="T6" fmla="*/ 0 w 339"/>
                    <a:gd name="T7" fmla="*/ 92 h 900"/>
                    <a:gd name="T8" fmla="*/ 339 w 339"/>
                    <a:gd name="T9" fmla="*/ 0 h 900"/>
                  </a:gdLst>
                  <a:ahLst/>
                  <a:cxnLst>
                    <a:cxn ang="0">
                      <a:pos x="T0" y="T1"/>
                    </a:cxn>
                    <a:cxn ang="0">
                      <a:pos x="T2" y="T3"/>
                    </a:cxn>
                    <a:cxn ang="0">
                      <a:pos x="T4" y="T5"/>
                    </a:cxn>
                    <a:cxn ang="0">
                      <a:pos x="T6" y="T7"/>
                    </a:cxn>
                    <a:cxn ang="0">
                      <a:pos x="T8" y="T9"/>
                    </a:cxn>
                  </a:cxnLst>
                  <a:rect l="0" t="0" r="r" b="b"/>
                  <a:pathLst>
                    <a:path w="339" h="900">
                      <a:moveTo>
                        <a:pt x="339" y="0"/>
                      </a:moveTo>
                      <a:lnTo>
                        <a:pt x="339" y="812"/>
                      </a:lnTo>
                      <a:lnTo>
                        <a:pt x="0" y="900"/>
                      </a:lnTo>
                      <a:lnTo>
                        <a:pt x="0" y="92"/>
                      </a:lnTo>
                      <a:lnTo>
                        <a:pt x="339" y="0"/>
                      </a:lnTo>
                      <a:close/>
                    </a:path>
                  </a:pathLst>
                </a:custGeom>
                <a:solidFill>
                  <a:srgbClr val="AD000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C00000"/>
                    </a:solidFill>
                    <a:latin typeface="微软雅黑" panose="020B0503020204020204" charset="-122"/>
                    <a:ea typeface="微软雅黑" panose="020B0503020204020204" charset="-122"/>
                  </a:endParaRPr>
                </a:p>
              </p:txBody>
            </p:sp>
            <p:sp>
              <p:nvSpPr>
                <p:cNvPr id="105" name="Freeform 10"/>
                <p:cNvSpPr/>
                <p:nvPr/>
              </p:nvSpPr>
              <p:spPr bwMode="auto">
                <a:xfrm>
                  <a:off x="5018302" y="2640758"/>
                  <a:ext cx="316179" cy="825375"/>
                </a:xfrm>
                <a:custGeom>
                  <a:avLst/>
                  <a:gdLst>
                    <a:gd name="T0" fmla="*/ 0 w 344"/>
                    <a:gd name="T1" fmla="*/ 0 h 898"/>
                    <a:gd name="T2" fmla="*/ 0 w 344"/>
                    <a:gd name="T3" fmla="*/ 812 h 898"/>
                    <a:gd name="T4" fmla="*/ 344 w 344"/>
                    <a:gd name="T5" fmla="*/ 898 h 898"/>
                    <a:gd name="T6" fmla="*/ 344 w 344"/>
                    <a:gd name="T7" fmla="*/ 92 h 898"/>
                    <a:gd name="T8" fmla="*/ 0 w 344"/>
                    <a:gd name="T9" fmla="*/ 0 h 898"/>
                  </a:gdLst>
                  <a:ahLst/>
                  <a:cxnLst>
                    <a:cxn ang="0">
                      <a:pos x="T0" y="T1"/>
                    </a:cxn>
                    <a:cxn ang="0">
                      <a:pos x="T2" y="T3"/>
                    </a:cxn>
                    <a:cxn ang="0">
                      <a:pos x="T4" y="T5"/>
                    </a:cxn>
                    <a:cxn ang="0">
                      <a:pos x="T6" y="T7"/>
                    </a:cxn>
                    <a:cxn ang="0">
                      <a:pos x="T8" y="T9"/>
                    </a:cxn>
                  </a:cxnLst>
                  <a:rect l="0" t="0" r="r" b="b"/>
                  <a:pathLst>
                    <a:path w="344" h="898">
                      <a:moveTo>
                        <a:pt x="0" y="0"/>
                      </a:moveTo>
                      <a:lnTo>
                        <a:pt x="0" y="812"/>
                      </a:lnTo>
                      <a:lnTo>
                        <a:pt x="344" y="898"/>
                      </a:lnTo>
                      <a:lnTo>
                        <a:pt x="344" y="92"/>
                      </a:lnTo>
                      <a:lnTo>
                        <a:pt x="0" y="0"/>
                      </a:lnTo>
                      <a:close/>
                    </a:path>
                  </a:pathLst>
                </a:custGeom>
                <a:solidFill>
                  <a:srgbClr val="AD000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C00000"/>
                    </a:solidFill>
                    <a:latin typeface="微软雅黑" panose="020B0503020204020204" charset="-122"/>
                    <a:ea typeface="微软雅黑" panose="020B0503020204020204" charset="-122"/>
                  </a:endParaRPr>
                </a:p>
              </p:txBody>
            </p:sp>
            <p:sp>
              <p:nvSpPr>
                <p:cNvPr id="106" name="Rectangle 11"/>
                <p:cNvSpPr>
                  <a:spLocks noChangeArrowheads="1"/>
                </p:cNvSpPr>
                <p:nvPr/>
              </p:nvSpPr>
              <p:spPr bwMode="auto">
                <a:xfrm>
                  <a:off x="5334482" y="2725319"/>
                  <a:ext cx="380518" cy="740816"/>
                </a:xfrm>
                <a:prstGeom prst="rect">
                  <a:avLst/>
                </a:prstGeom>
                <a:solidFill>
                  <a:srgbClr val="E2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C00000"/>
                    </a:solidFill>
                    <a:latin typeface="微软雅黑" panose="020B0503020204020204" charset="-122"/>
                    <a:ea typeface="微软雅黑" panose="020B0503020204020204" charset="-122"/>
                  </a:endParaRPr>
                </a:p>
              </p:txBody>
            </p:sp>
          </p:grpSp>
          <p:sp>
            <p:nvSpPr>
              <p:cNvPr id="101" name="文本框 57"/>
              <p:cNvSpPr txBox="1"/>
              <p:nvPr/>
            </p:nvSpPr>
            <p:spPr>
              <a:xfrm>
                <a:off x="2817436" y="1812488"/>
                <a:ext cx="1455808"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smtClean="0">
                    <a:solidFill>
                      <a:schemeClr val="bg1"/>
                    </a:solidFill>
                    <a:latin typeface="微软雅黑" panose="020B0503020204020204" charset="-122"/>
                    <a:ea typeface="微软雅黑" panose="020B0503020204020204" charset="-122"/>
                  </a:rPr>
                  <a:t>指    出</a:t>
                </a:r>
                <a:endParaRPr lang="zh-CN" altLang="en-US" b="1" dirty="0">
                  <a:solidFill>
                    <a:schemeClr val="bg1"/>
                  </a:solidFill>
                  <a:latin typeface="微软雅黑" panose="020B0503020204020204" charset="-122"/>
                  <a:ea typeface="微软雅黑" panose="020B0503020204020204" charset="-122"/>
                </a:endParaRPr>
              </a:p>
            </p:txBody>
          </p:sp>
        </p:grpSp>
        <p:grpSp>
          <p:nvGrpSpPr>
            <p:cNvPr id="97" name="组合 96"/>
            <p:cNvGrpSpPr/>
            <p:nvPr/>
          </p:nvGrpSpPr>
          <p:grpSpPr>
            <a:xfrm>
              <a:off x="4395472" y="2124199"/>
              <a:ext cx="7113401" cy="735092"/>
              <a:chOff x="4799054" y="1801113"/>
              <a:chExt cx="7113401" cy="735092"/>
            </a:xfrm>
          </p:grpSpPr>
          <p:sp>
            <p:nvSpPr>
              <p:cNvPr id="98" name="圆角矩形 97"/>
              <p:cNvSpPr/>
              <p:nvPr/>
            </p:nvSpPr>
            <p:spPr>
              <a:xfrm>
                <a:off x="4799054" y="1801113"/>
                <a:ext cx="7113401" cy="735092"/>
              </a:xfrm>
              <a:prstGeom prst="round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矩形 98"/>
              <p:cNvSpPr/>
              <p:nvPr/>
            </p:nvSpPr>
            <p:spPr>
              <a:xfrm>
                <a:off x="4842596" y="1851039"/>
                <a:ext cx="6969385" cy="60939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dirty="0">
                    <a:solidFill>
                      <a:srgbClr val="C00000"/>
                    </a:solidFill>
                    <a:latin typeface="微软雅黑" panose="020B0503020204020204" charset="-122"/>
                    <a:ea typeface="微软雅黑" panose="020B0503020204020204" charset="-122"/>
                  </a:rPr>
                  <a:t>深化党和国家机构改革是放在全面深化改革大盘子里谋划推进的，是我们打的一次全面深化改革的战略性</a:t>
                </a:r>
                <a:r>
                  <a:rPr lang="zh-CN" altLang="en-US" sz="1400" dirty="0" smtClean="0">
                    <a:solidFill>
                      <a:srgbClr val="C00000"/>
                    </a:solidFill>
                    <a:latin typeface="微软雅黑" panose="020B0503020204020204" charset="-122"/>
                    <a:ea typeface="微软雅黑" panose="020B0503020204020204" charset="-122"/>
                  </a:rPr>
                  <a:t>战役。</a:t>
                </a:r>
                <a:endParaRPr lang="zh-CN" altLang="en-US" sz="1400" dirty="0">
                  <a:solidFill>
                    <a:srgbClr val="C00000"/>
                  </a:solidFill>
                  <a:latin typeface="微软雅黑" panose="020B0503020204020204" charset="-122"/>
                  <a:ea typeface="微软雅黑" panose="020B0503020204020204" charset="-122"/>
                </a:endParaRPr>
              </a:p>
            </p:txBody>
          </p:sp>
        </p:grpSp>
      </p:grpSp>
      <p:sp>
        <p:nvSpPr>
          <p:cNvPr id="22" name="矩形 21"/>
          <p:cNvSpPr/>
          <p:nvPr/>
        </p:nvSpPr>
        <p:spPr>
          <a:xfrm>
            <a:off x="1978608" y="1235569"/>
            <a:ext cx="8127230" cy="1323439"/>
          </a:xfrm>
          <a:prstGeom prst="rect">
            <a:avLst/>
          </a:prstGeom>
          <a:noFill/>
        </p:spPr>
        <p:txBody>
          <a:bodyPr wrap="square" lIns="91440" tIns="45720" rIns="91440" bIns="45720">
            <a:spAutoFit/>
          </a:bodyPr>
          <a:lstStyle/>
          <a:p>
            <a:pPr algn="ctr"/>
            <a:r>
              <a:rPr lang="zh-CN" alt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习近平总书记在多次重要场合谈及机构编制工作</a:t>
            </a:r>
            <a:endParaRPr lang="zh-CN" altLang="en-US"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cSld>
  <p:clrMapOvr>
    <a:masterClrMapping/>
  </p:clrMapOvr>
  <p:transition spd="slow">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1"/>
          <p:nvPr/>
        </p:nvSpPr>
        <p:spPr>
          <a:xfrm>
            <a:off x="180463" y="112996"/>
            <a:ext cx="11670161" cy="1228991"/>
          </a:xfrm>
          <a:prstGeom prst="rect">
            <a:avLst/>
          </a:prstGeom>
          <a:noFill/>
        </p:spPr>
        <p:txBody>
          <a:bodyPr wrap="square" rtlCol="0">
            <a:spAutoFit/>
          </a:bodyPr>
          <a:lstStyle/>
          <a:p>
            <a:pPr algn="ctr">
              <a:lnSpc>
                <a:spcPct val="110000"/>
              </a:lnSpc>
            </a:pPr>
            <a:r>
              <a:rPr lang="zh-CN" altLang="en-US" sz="3355" b="1" dirty="0">
                <a:solidFill>
                  <a:srgbClr val="C00000"/>
                </a:solidFill>
                <a:latin typeface="微软雅黑" panose="020B0503020204020204" charset="-122"/>
                <a:ea typeface="微软雅黑" panose="020B0503020204020204" charset="-122"/>
                <a:sym typeface="+mn-ea"/>
              </a:rPr>
              <a:t>准确把握机构编制工作鲜明</a:t>
            </a:r>
            <a:r>
              <a:rPr lang="zh-CN" altLang="en-US" sz="3355" b="1" dirty="0" smtClean="0">
                <a:solidFill>
                  <a:srgbClr val="C00000"/>
                </a:solidFill>
                <a:latin typeface="微软雅黑" panose="020B0503020204020204" charset="-122"/>
                <a:ea typeface="微软雅黑" panose="020B0503020204020204" charset="-122"/>
                <a:sym typeface="+mn-ea"/>
              </a:rPr>
              <a:t>属性 进一步</a:t>
            </a:r>
            <a:r>
              <a:rPr lang="zh-CN" altLang="en-US" sz="3355" b="1" dirty="0">
                <a:solidFill>
                  <a:srgbClr val="C00000"/>
                </a:solidFill>
                <a:latin typeface="微软雅黑" panose="020B0503020204020204" charset="-122"/>
                <a:ea typeface="微软雅黑" panose="020B0503020204020204" charset="-122"/>
                <a:sym typeface="+mn-ea"/>
              </a:rPr>
              <a:t>明确作风建设的方向</a:t>
            </a:r>
          </a:p>
          <a:p>
            <a:pPr algn="ctr">
              <a:lnSpc>
                <a:spcPct val="110000"/>
              </a:lnSpc>
            </a:pPr>
            <a:endParaRPr lang="zh-CN" altLang="en-US" sz="3360" b="1" dirty="0">
              <a:solidFill>
                <a:srgbClr val="C00000"/>
              </a:solidFill>
              <a:latin typeface="Arial" panose="020B0604020202020204"/>
              <a:ea typeface="微软雅黑" panose="020B0503020204020204" charset="-122"/>
            </a:endParaRPr>
          </a:p>
        </p:txBody>
      </p:sp>
      <p:sp>
        <p:nvSpPr>
          <p:cNvPr id="4" name="任意多边形 30"/>
          <p:cNvSpPr/>
          <p:nvPr/>
        </p:nvSpPr>
        <p:spPr>
          <a:xfrm flipV="1">
            <a:off x="685799" y="725597"/>
            <a:ext cx="11520000" cy="396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latin typeface="Arial" panose="020B0604020202020204" pitchFamily="34" charset="0"/>
              <a:ea typeface="微软雅黑" panose="020B0503020204020204" charset="-122"/>
              <a:sym typeface="Arial" panose="020B0604020202020204" pitchFamily="34" charset="0"/>
            </a:endParaRPr>
          </a:p>
        </p:txBody>
      </p:sp>
      <p:sp>
        <p:nvSpPr>
          <p:cNvPr id="5" name="任意多边形 31"/>
          <p:cNvSpPr/>
          <p:nvPr/>
        </p:nvSpPr>
        <p:spPr>
          <a:xfrm>
            <a:off x="0" y="236409"/>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solidFill>
                <a:srgbClr val="7EC234"/>
              </a:solidFill>
              <a:latin typeface="Arial" panose="020B0604020202020204" pitchFamily="34" charset="0"/>
              <a:ea typeface="微软雅黑" panose="020B0503020204020204" charset="-122"/>
              <a:sym typeface="Arial" panose="020B0604020202020204" pitchFamily="34" charset="0"/>
            </a:endParaRPr>
          </a:p>
        </p:txBody>
      </p:sp>
      <p:pic>
        <p:nvPicPr>
          <p:cNvPr id="44" name="Picture 3" descr="C:\Users\Administrator\Desktop\党政机关\素材\党徽\Nipic_5916570_2012061822032932139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42831" y="0"/>
            <a:ext cx="971550" cy="882015"/>
          </a:xfrm>
          <a:prstGeom prst="rect">
            <a:avLst/>
          </a:prstGeom>
          <a:noFill/>
          <a:extLst>
            <a:ext uri="{909E8E84-426E-40DD-AFC4-6F175D3DCCD1}">
              <a14:hiddenFill xmlns:a14="http://schemas.microsoft.com/office/drawing/2010/main">
                <a:solidFill>
                  <a:srgbClr val="FFFFFF"/>
                </a:solidFill>
              </a14:hiddenFill>
            </a:ext>
          </a:extLst>
        </p:spPr>
      </p:pic>
      <p:sp>
        <p:nvSpPr>
          <p:cNvPr id="31" name="Freeform 5"/>
          <p:cNvSpPr/>
          <p:nvPr/>
        </p:nvSpPr>
        <p:spPr bwMode="auto">
          <a:xfrm>
            <a:off x="6154543" y="3784066"/>
            <a:ext cx="1704975" cy="1663700"/>
          </a:xfrm>
          <a:custGeom>
            <a:avLst/>
            <a:gdLst>
              <a:gd name="T0" fmla="*/ 24 w 1727"/>
              <a:gd name="T1" fmla="*/ 0 h 1685"/>
              <a:gd name="T2" fmla="*/ 954 w 1727"/>
              <a:gd name="T3" fmla="*/ 0 h 1685"/>
              <a:gd name="T4" fmla="*/ 1714 w 1727"/>
              <a:gd name="T5" fmla="*/ 761 h 1685"/>
              <a:gd name="T6" fmla="*/ 1714 w 1727"/>
              <a:gd name="T7" fmla="*/ 1685 h 1685"/>
              <a:gd name="T8" fmla="*/ 785 w 1727"/>
              <a:gd name="T9" fmla="*/ 1685 h 1685"/>
              <a:gd name="T10" fmla="*/ 13 w 1727"/>
              <a:gd name="T11" fmla="*/ 772 h 1685"/>
              <a:gd name="T12" fmla="*/ 24 w 1727"/>
              <a:gd name="T13" fmla="*/ 0 h 1685"/>
            </a:gdLst>
            <a:ahLst/>
            <a:cxnLst>
              <a:cxn ang="0">
                <a:pos x="T0" y="T1"/>
              </a:cxn>
              <a:cxn ang="0">
                <a:pos x="T2" y="T3"/>
              </a:cxn>
              <a:cxn ang="0">
                <a:pos x="T4" y="T5"/>
              </a:cxn>
              <a:cxn ang="0">
                <a:pos x="T6" y="T7"/>
              </a:cxn>
              <a:cxn ang="0">
                <a:pos x="T8" y="T9"/>
              </a:cxn>
              <a:cxn ang="0">
                <a:pos x="T10" y="T11"/>
              </a:cxn>
              <a:cxn ang="0">
                <a:pos x="T12" y="T13"/>
              </a:cxn>
            </a:cxnLst>
            <a:rect l="0" t="0" r="r" b="b"/>
            <a:pathLst>
              <a:path w="1727" h="1685">
                <a:moveTo>
                  <a:pt x="24" y="0"/>
                </a:moveTo>
                <a:cubicBezTo>
                  <a:pt x="334" y="0"/>
                  <a:pt x="644" y="0"/>
                  <a:pt x="954" y="0"/>
                </a:cubicBezTo>
                <a:cubicBezTo>
                  <a:pt x="1403" y="24"/>
                  <a:pt x="1727" y="492"/>
                  <a:pt x="1714" y="761"/>
                </a:cubicBezTo>
                <a:cubicBezTo>
                  <a:pt x="1714" y="1069"/>
                  <a:pt x="1714" y="1377"/>
                  <a:pt x="1714" y="1685"/>
                </a:cubicBezTo>
                <a:cubicBezTo>
                  <a:pt x="1405" y="1685"/>
                  <a:pt x="1095" y="1685"/>
                  <a:pt x="785" y="1685"/>
                </a:cubicBezTo>
                <a:cubicBezTo>
                  <a:pt x="315" y="1681"/>
                  <a:pt x="0" y="1230"/>
                  <a:pt x="13" y="772"/>
                </a:cubicBezTo>
                <a:cubicBezTo>
                  <a:pt x="17" y="514"/>
                  <a:pt x="20" y="257"/>
                  <a:pt x="24" y="0"/>
                </a:cubicBezTo>
                <a:close/>
              </a:path>
            </a:pathLst>
          </a:custGeom>
          <a:solidFill>
            <a:srgbClr val="C0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微软雅黑" panose="020B0503020204020204" charset="-122"/>
              <a:ea typeface="微软雅黑" panose="020B0503020204020204" charset="-122"/>
              <a:cs typeface="+mn-cs"/>
            </a:endParaRPr>
          </a:p>
        </p:txBody>
      </p:sp>
      <p:sp>
        <p:nvSpPr>
          <p:cNvPr id="32" name="Freeform 6"/>
          <p:cNvSpPr/>
          <p:nvPr/>
        </p:nvSpPr>
        <p:spPr bwMode="auto">
          <a:xfrm>
            <a:off x="6154543" y="2010828"/>
            <a:ext cx="1704975" cy="1663700"/>
          </a:xfrm>
          <a:custGeom>
            <a:avLst/>
            <a:gdLst>
              <a:gd name="T0" fmla="*/ 24 w 1727"/>
              <a:gd name="T1" fmla="*/ 1685 h 1685"/>
              <a:gd name="T2" fmla="*/ 954 w 1727"/>
              <a:gd name="T3" fmla="*/ 1685 h 1685"/>
              <a:gd name="T4" fmla="*/ 1714 w 1727"/>
              <a:gd name="T5" fmla="*/ 924 h 1685"/>
              <a:gd name="T6" fmla="*/ 1714 w 1727"/>
              <a:gd name="T7" fmla="*/ 0 h 1685"/>
              <a:gd name="T8" fmla="*/ 785 w 1727"/>
              <a:gd name="T9" fmla="*/ 0 h 1685"/>
              <a:gd name="T10" fmla="*/ 13 w 1727"/>
              <a:gd name="T11" fmla="*/ 914 h 1685"/>
              <a:gd name="T12" fmla="*/ 24 w 1727"/>
              <a:gd name="T13" fmla="*/ 1685 h 1685"/>
            </a:gdLst>
            <a:ahLst/>
            <a:cxnLst>
              <a:cxn ang="0">
                <a:pos x="T0" y="T1"/>
              </a:cxn>
              <a:cxn ang="0">
                <a:pos x="T2" y="T3"/>
              </a:cxn>
              <a:cxn ang="0">
                <a:pos x="T4" y="T5"/>
              </a:cxn>
              <a:cxn ang="0">
                <a:pos x="T6" y="T7"/>
              </a:cxn>
              <a:cxn ang="0">
                <a:pos x="T8" y="T9"/>
              </a:cxn>
              <a:cxn ang="0">
                <a:pos x="T10" y="T11"/>
              </a:cxn>
              <a:cxn ang="0">
                <a:pos x="T12" y="T13"/>
              </a:cxn>
            </a:cxnLst>
            <a:rect l="0" t="0" r="r" b="b"/>
            <a:pathLst>
              <a:path w="1727" h="1685">
                <a:moveTo>
                  <a:pt x="24" y="1685"/>
                </a:moveTo>
                <a:cubicBezTo>
                  <a:pt x="334" y="1685"/>
                  <a:pt x="644" y="1685"/>
                  <a:pt x="954" y="1685"/>
                </a:cubicBezTo>
                <a:cubicBezTo>
                  <a:pt x="1403" y="1661"/>
                  <a:pt x="1727" y="1194"/>
                  <a:pt x="1714" y="924"/>
                </a:cubicBezTo>
                <a:cubicBezTo>
                  <a:pt x="1714" y="616"/>
                  <a:pt x="1714" y="308"/>
                  <a:pt x="1714" y="0"/>
                </a:cubicBezTo>
                <a:cubicBezTo>
                  <a:pt x="1405" y="0"/>
                  <a:pt x="1095" y="0"/>
                  <a:pt x="785" y="0"/>
                </a:cubicBezTo>
                <a:cubicBezTo>
                  <a:pt x="315" y="4"/>
                  <a:pt x="0" y="455"/>
                  <a:pt x="13" y="914"/>
                </a:cubicBezTo>
                <a:cubicBezTo>
                  <a:pt x="17" y="1171"/>
                  <a:pt x="20" y="1428"/>
                  <a:pt x="24" y="1685"/>
                </a:cubicBezTo>
                <a:close/>
              </a:path>
            </a:pathLst>
          </a:custGeom>
          <a:solidFill>
            <a:srgbClr val="C0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微软雅黑" panose="020B0503020204020204" charset="-122"/>
              <a:ea typeface="微软雅黑" panose="020B0503020204020204" charset="-122"/>
              <a:cs typeface="+mn-cs"/>
            </a:endParaRPr>
          </a:p>
        </p:txBody>
      </p:sp>
      <p:sp>
        <p:nvSpPr>
          <p:cNvPr id="33" name="Freeform 7"/>
          <p:cNvSpPr/>
          <p:nvPr/>
        </p:nvSpPr>
        <p:spPr bwMode="auto">
          <a:xfrm>
            <a:off x="4400355" y="3784066"/>
            <a:ext cx="1704975" cy="1663700"/>
          </a:xfrm>
          <a:custGeom>
            <a:avLst/>
            <a:gdLst>
              <a:gd name="T0" fmla="*/ 1704 w 1727"/>
              <a:gd name="T1" fmla="*/ 0 h 1685"/>
              <a:gd name="T2" fmla="*/ 774 w 1727"/>
              <a:gd name="T3" fmla="*/ 0 h 1685"/>
              <a:gd name="T4" fmla="*/ 13 w 1727"/>
              <a:gd name="T5" fmla="*/ 761 h 1685"/>
              <a:gd name="T6" fmla="*/ 13 w 1727"/>
              <a:gd name="T7" fmla="*/ 1685 h 1685"/>
              <a:gd name="T8" fmla="*/ 943 w 1727"/>
              <a:gd name="T9" fmla="*/ 1685 h 1685"/>
              <a:gd name="T10" fmla="*/ 1714 w 1727"/>
              <a:gd name="T11" fmla="*/ 772 h 1685"/>
              <a:gd name="T12" fmla="*/ 1704 w 1727"/>
              <a:gd name="T13" fmla="*/ 0 h 1685"/>
            </a:gdLst>
            <a:ahLst/>
            <a:cxnLst>
              <a:cxn ang="0">
                <a:pos x="T0" y="T1"/>
              </a:cxn>
              <a:cxn ang="0">
                <a:pos x="T2" y="T3"/>
              </a:cxn>
              <a:cxn ang="0">
                <a:pos x="T4" y="T5"/>
              </a:cxn>
              <a:cxn ang="0">
                <a:pos x="T6" y="T7"/>
              </a:cxn>
              <a:cxn ang="0">
                <a:pos x="T8" y="T9"/>
              </a:cxn>
              <a:cxn ang="0">
                <a:pos x="T10" y="T11"/>
              </a:cxn>
              <a:cxn ang="0">
                <a:pos x="T12" y="T13"/>
              </a:cxn>
            </a:cxnLst>
            <a:rect l="0" t="0" r="r" b="b"/>
            <a:pathLst>
              <a:path w="1727" h="1685">
                <a:moveTo>
                  <a:pt x="1704" y="0"/>
                </a:moveTo>
                <a:cubicBezTo>
                  <a:pt x="1394" y="0"/>
                  <a:pt x="1084" y="0"/>
                  <a:pt x="774" y="0"/>
                </a:cubicBezTo>
                <a:cubicBezTo>
                  <a:pt x="325" y="24"/>
                  <a:pt x="0" y="492"/>
                  <a:pt x="13" y="761"/>
                </a:cubicBezTo>
                <a:cubicBezTo>
                  <a:pt x="13" y="1069"/>
                  <a:pt x="13" y="1377"/>
                  <a:pt x="13" y="1685"/>
                </a:cubicBezTo>
                <a:cubicBezTo>
                  <a:pt x="323" y="1685"/>
                  <a:pt x="633" y="1685"/>
                  <a:pt x="943" y="1685"/>
                </a:cubicBezTo>
                <a:cubicBezTo>
                  <a:pt x="1413" y="1681"/>
                  <a:pt x="1727" y="1230"/>
                  <a:pt x="1714" y="772"/>
                </a:cubicBezTo>
                <a:cubicBezTo>
                  <a:pt x="1711" y="514"/>
                  <a:pt x="1707" y="257"/>
                  <a:pt x="1704" y="0"/>
                </a:cubicBezTo>
                <a:close/>
              </a:path>
            </a:pathLst>
          </a:custGeom>
          <a:solidFill>
            <a:srgbClr val="C0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微软雅黑" panose="020B0503020204020204" charset="-122"/>
              <a:ea typeface="微软雅黑" panose="020B0503020204020204" charset="-122"/>
              <a:cs typeface="+mn-cs"/>
            </a:endParaRPr>
          </a:p>
        </p:txBody>
      </p:sp>
      <p:sp>
        <p:nvSpPr>
          <p:cNvPr id="34" name="Freeform 8"/>
          <p:cNvSpPr/>
          <p:nvPr/>
        </p:nvSpPr>
        <p:spPr bwMode="auto">
          <a:xfrm>
            <a:off x="4400355" y="2010828"/>
            <a:ext cx="1704975" cy="1663700"/>
          </a:xfrm>
          <a:custGeom>
            <a:avLst/>
            <a:gdLst>
              <a:gd name="T0" fmla="*/ 1704 w 1727"/>
              <a:gd name="T1" fmla="*/ 1685 h 1685"/>
              <a:gd name="T2" fmla="*/ 774 w 1727"/>
              <a:gd name="T3" fmla="*/ 1685 h 1685"/>
              <a:gd name="T4" fmla="*/ 13 w 1727"/>
              <a:gd name="T5" fmla="*/ 924 h 1685"/>
              <a:gd name="T6" fmla="*/ 13 w 1727"/>
              <a:gd name="T7" fmla="*/ 0 h 1685"/>
              <a:gd name="T8" fmla="*/ 943 w 1727"/>
              <a:gd name="T9" fmla="*/ 0 h 1685"/>
              <a:gd name="T10" fmla="*/ 1714 w 1727"/>
              <a:gd name="T11" fmla="*/ 914 h 1685"/>
              <a:gd name="T12" fmla="*/ 1704 w 1727"/>
              <a:gd name="T13" fmla="*/ 1685 h 1685"/>
            </a:gdLst>
            <a:ahLst/>
            <a:cxnLst>
              <a:cxn ang="0">
                <a:pos x="T0" y="T1"/>
              </a:cxn>
              <a:cxn ang="0">
                <a:pos x="T2" y="T3"/>
              </a:cxn>
              <a:cxn ang="0">
                <a:pos x="T4" y="T5"/>
              </a:cxn>
              <a:cxn ang="0">
                <a:pos x="T6" y="T7"/>
              </a:cxn>
              <a:cxn ang="0">
                <a:pos x="T8" y="T9"/>
              </a:cxn>
              <a:cxn ang="0">
                <a:pos x="T10" y="T11"/>
              </a:cxn>
              <a:cxn ang="0">
                <a:pos x="T12" y="T13"/>
              </a:cxn>
            </a:cxnLst>
            <a:rect l="0" t="0" r="r" b="b"/>
            <a:pathLst>
              <a:path w="1727" h="1685">
                <a:moveTo>
                  <a:pt x="1704" y="1685"/>
                </a:moveTo>
                <a:cubicBezTo>
                  <a:pt x="1394" y="1685"/>
                  <a:pt x="1084" y="1685"/>
                  <a:pt x="774" y="1685"/>
                </a:cubicBezTo>
                <a:cubicBezTo>
                  <a:pt x="325" y="1661"/>
                  <a:pt x="0" y="1194"/>
                  <a:pt x="13" y="924"/>
                </a:cubicBezTo>
                <a:cubicBezTo>
                  <a:pt x="13" y="616"/>
                  <a:pt x="13" y="308"/>
                  <a:pt x="13" y="0"/>
                </a:cubicBezTo>
                <a:cubicBezTo>
                  <a:pt x="323" y="0"/>
                  <a:pt x="633" y="0"/>
                  <a:pt x="943" y="0"/>
                </a:cubicBezTo>
                <a:cubicBezTo>
                  <a:pt x="1413" y="4"/>
                  <a:pt x="1727" y="455"/>
                  <a:pt x="1714" y="914"/>
                </a:cubicBezTo>
                <a:cubicBezTo>
                  <a:pt x="1711" y="1171"/>
                  <a:pt x="1707" y="1428"/>
                  <a:pt x="1704" y="1685"/>
                </a:cubicBezTo>
                <a:close/>
              </a:path>
            </a:pathLst>
          </a:custGeom>
          <a:solidFill>
            <a:srgbClr val="C0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微软雅黑" panose="020B0503020204020204" charset="-122"/>
              <a:ea typeface="微软雅黑" panose="020B0503020204020204" charset="-122"/>
              <a:cs typeface="+mn-cs"/>
            </a:endParaRPr>
          </a:p>
        </p:txBody>
      </p:sp>
      <p:sp>
        <p:nvSpPr>
          <p:cNvPr id="35" name="Oval 10"/>
          <p:cNvSpPr>
            <a:spLocks noChangeArrowheads="1"/>
          </p:cNvSpPr>
          <p:nvPr/>
        </p:nvSpPr>
        <p:spPr bwMode="auto">
          <a:xfrm>
            <a:off x="4888890" y="2427623"/>
            <a:ext cx="775540" cy="77554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微软雅黑" panose="020B0503020204020204" charset="-122"/>
              <a:ea typeface="微软雅黑" panose="020B0503020204020204" charset="-122"/>
              <a:cs typeface="+mn-cs"/>
            </a:endParaRPr>
          </a:p>
        </p:txBody>
      </p:sp>
      <p:sp>
        <p:nvSpPr>
          <p:cNvPr id="36" name="TextBox 11"/>
          <p:cNvSpPr txBox="1"/>
          <p:nvPr/>
        </p:nvSpPr>
        <p:spPr>
          <a:xfrm>
            <a:off x="4642692" y="2584560"/>
            <a:ext cx="1267935"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smtClean="0">
                <a:ln>
                  <a:noFill/>
                </a:ln>
                <a:effectLst/>
                <a:uLnTx/>
                <a:uFillTx/>
                <a:latin typeface="微软雅黑" panose="020B0503020204020204" charset="-122"/>
                <a:ea typeface="微软雅黑" panose="020B0503020204020204" charset="-122"/>
                <a:cs typeface="+mn-cs"/>
              </a:rPr>
              <a:t>政治性</a:t>
            </a:r>
            <a:endParaRPr kumimoji="0" lang="en-US" altLang="zh-CN" sz="2800" b="1" i="0" u="none" strike="noStrike" kern="1200" cap="none" spc="0" normalizeH="0" baseline="0" noProof="0" dirty="0">
              <a:ln>
                <a:noFill/>
              </a:ln>
              <a:effectLst/>
              <a:uLnTx/>
              <a:uFillTx/>
              <a:latin typeface="微软雅黑" panose="020B0503020204020204" charset="-122"/>
              <a:ea typeface="微软雅黑" panose="020B0503020204020204" charset="-122"/>
              <a:cs typeface="+mn-cs"/>
            </a:endParaRPr>
          </a:p>
        </p:txBody>
      </p:sp>
      <p:sp>
        <p:nvSpPr>
          <p:cNvPr id="37" name="TextBox 12"/>
          <p:cNvSpPr txBox="1"/>
          <p:nvPr/>
        </p:nvSpPr>
        <p:spPr>
          <a:xfrm>
            <a:off x="7874352" y="1705000"/>
            <a:ext cx="2865486"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1" noProof="0" dirty="0" smtClean="0">
                <a:solidFill>
                  <a:srgbClr val="C00000"/>
                </a:solidFill>
                <a:latin typeface="微软雅黑" panose="020B0503020204020204" charset="-122"/>
                <a:ea typeface="微软雅黑" panose="020B0503020204020204" charset="-122"/>
              </a:rPr>
              <a:t>要义三</a:t>
            </a:r>
            <a:endParaRPr kumimoji="0" lang="zh-CN" altLang="en-US"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endParaRPr>
          </a:p>
        </p:txBody>
      </p:sp>
      <p:sp>
        <p:nvSpPr>
          <p:cNvPr id="2" name="TextBox 13"/>
          <p:cNvSpPr txBox="1"/>
          <p:nvPr/>
        </p:nvSpPr>
        <p:spPr>
          <a:xfrm>
            <a:off x="7874353" y="2157339"/>
            <a:ext cx="3657574" cy="1600438"/>
          </a:xfrm>
          <a:prstGeom prst="rect">
            <a:avLst/>
          </a:prstGeom>
          <a:noFill/>
        </p:spPr>
        <p:txBody>
          <a:bodyPr wrap="square" rtlCol="0">
            <a:spAutoFit/>
          </a:bodyPr>
          <a:lstStyle>
            <a:defPPr>
              <a:defRPr lang="zh-CN"/>
            </a:defPPr>
            <a:lvl1pPr>
              <a:defRPr>
                <a:latin typeface="+mn-ea"/>
                <a:ea typeface="+mn-ea"/>
              </a:defRPr>
            </a:lvl1pPr>
          </a:lstStyle>
          <a:p>
            <a:pPr lvl="0" fontAlgn="auto">
              <a:spcBef>
                <a:spcPts val="0"/>
              </a:spcBef>
              <a:spcAft>
                <a:spcPts val="0"/>
              </a:spcAft>
              <a:defRPr/>
            </a:pPr>
            <a:r>
              <a:rPr lang="zh-CN" altLang="en-US" sz="1400" b="1" dirty="0">
                <a:solidFill>
                  <a:schemeClr val="tx1">
                    <a:lumMod val="75000"/>
                    <a:lumOff val="25000"/>
                  </a:schemeClr>
                </a:solidFill>
                <a:latin typeface="微软雅黑" panose="020B0503020204020204" charset="-122"/>
                <a:ea typeface="微软雅黑" panose="020B0503020204020204" charset="-122"/>
              </a:rPr>
              <a:t>机构编制</a:t>
            </a:r>
            <a:r>
              <a:rPr lang="zh-CN" altLang="en-US" sz="1400" b="1" dirty="0" smtClean="0">
                <a:solidFill>
                  <a:schemeClr val="tx1">
                    <a:lumMod val="75000"/>
                    <a:lumOff val="25000"/>
                  </a:schemeClr>
                </a:solidFill>
                <a:latin typeface="微软雅黑" panose="020B0503020204020204" charset="-122"/>
                <a:ea typeface="微软雅黑" panose="020B0503020204020204" charset="-122"/>
              </a:rPr>
              <a:t>工作始终</a:t>
            </a:r>
            <a:r>
              <a:rPr lang="zh-CN" altLang="en-US" sz="1400" b="1" dirty="0">
                <a:solidFill>
                  <a:schemeClr val="tx1">
                    <a:lumMod val="75000"/>
                    <a:lumOff val="25000"/>
                  </a:schemeClr>
                </a:solidFill>
                <a:latin typeface="微软雅黑" panose="020B0503020204020204" charset="-122"/>
                <a:ea typeface="微软雅黑" panose="020B0503020204020204" charset="-122"/>
              </a:rPr>
              <a:t>着眼经济社会发展大局和改革发展稳定全局，逐步建立了适应新时代要求的党和国家机构职能体系主体框架。每次机构改革，都从组织体系和机构上推动党和国家各项事业向前迈进，这一过程中，机构编制部门不仅是机构编制的管理机构，更是改革的推动者和协调</a:t>
            </a:r>
            <a:r>
              <a:rPr lang="zh-CN" altLang="en-US" sz="1400" b="1" dirty="0" smtClean="0">
                <a:solidFill>
                  <a:schemeClr val="tx1">
                    <a:lumMod val="75000"/>
                    <a:lumOff val="25000"/>
                  </a:schemeClr>
                </a:solidFill>
                <a:latin typeface="微软雅黑" panose="020B0503020204020204" charset="-122"/>
                <a:ea typeface="微软雅黑" panose="020B0503020204020204" charset="-122"/>
              </a:rPr>
              <a:t>者。</a:t>
            </a:r>
            <a:endParaRPr kumimoji="0" lang="zh-CN" altLang="en-US" sz="1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39" name="TextBox 14"/>
          <p:cNvSpPr txBox="1"/>
          <p:nvPr/>
        </p:nvSpPr>
        <p:spPr>
          <a:xfrm>
            <a:off x="1245183" y="1705000"/>
            <a:ext cx="2906513"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smtClean="0">
                <a:ln>
                  <a:noFill/>
                </a:ln>
                <a:solidFill>
                  <a:srgbClr val="C00000"/>
                </a:solidFill>
                <a:effectLst/>
                <a:uLnTx/>
                <a:uFillTx/>
                <a:latin typeface="微软雅黑" panose="020B0503020204020204" charset="-122"/>
                <a:ea typeface="微软雅黑" panose="020B0503020204020204" charset="-122"/>
                <a:cs typeface="+mn-cs"/>
              </a:rPr>
              <a:t>要义一</a:t>
            </a:r>
          </a:p>
        </p:txBody>
      </p:sp>
      <p:sp>
        <p:nvSpPr>
          <p:cNvPr id="40" name="TextBox 15"/>
          <p:cNvSpPr txBox="1"/>
          <p:nvPr/>
        </p:nvSpPr>
        <p:spPr>
          <a:xfrm>
            <a:off x="884630" y="2157339"/>
            <a:ext cx="3430522" cy="1600438"/>
          </a:xfrm>
          <a:prstGeom prst="rect">
            <a:avLst/>
          </a:prstGeom>
          <a:noFill/>
        </p:spPr>
        <p:txBody>
          <a:bodyPr wrap="square" rtlCol="0">
            <a:spAutoFit/>
          </a:bodyPr>
          <a:lstStyle>
            <a:defPPr>
              <a:defRPr lang="zh-CN"/>
            </a:defPPr>
            <a:lvl1pPr>
              <a:defRPr>
                <a:latin typeface="+mn-ea"/>
                <a:ea typeface="+mn-ea"/>
              </a:defRPr>
            </a:lvl1pPr>
          </a:lstStyle>
          <a:p>
            <a:pPr lvl="0" fontAlgn="auto">
              <a:spcBef>
                <a:spcPts val="0"/>
              </a:spcBef>
              <a:spcAft>
                <a:spcPts val="0"/>
              </a:spcAft>
              <a:defRPr/>
            </a:pPr>
            <a:r>
              <a:rPr lang="zh-CN" altLang="en-US" sz="1400" b="1" dirty="0">
                <a:solidFill>
                  <a:schemeClr val="tx1">
                    <a:lumMod val="75000"/>
                    <a:lumOff val="25000"/>
                  </a:schemeClr>
                </a:solidFill>
                <a:latin typeface="微软雅黑" panose="020B0503020204020204" charset="-122"/>
                <a:ea typeface="微软雅黑" panose="020B0503020204020204" charset="-122"/>
              </a:rPr>
              <a:t>党的领导的实施、领导方式的改善、领导体制的健全，离不开党和国家机构坚决有力的组织执行力。机构编制工作涉及体制和机构改革的顶层设计，涉及执政资源的调整分配，决定了政治性是第一位的属性，我们所有工作都围绕政治性展开，自始至终贯穿着政治性这一鲜明特征。</a:t>
            </a:r>
            <a:endParaRPr kumimoji="0" lang="zh-CN" altLang="en-US" sz="1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41" name="TextBox 16"/>
          <p:cNvSpPr txBox="1"/>
          <p:nvPr/>
        </p:nvSpPr>
        <p:spPr>
          <a:xfrm>
            <a:off x="7874353" y="4709153"/>
            <a:ext cx="3657574" cy="1384995"/>
          </a:xfrm>
          <a:prstGeom prst="rect">
            <a:avLst/>
          </a:prstGeom>
          <a:noFill/>
        </p:spPr>
        <p:txBody>
          <a:bodyPr wrap="square" rtlCol="0">
            <a:spAutoFit/>
          </a:bodyPr>
          <a:lstStyle>
            <a:defPPr>
              <a:defRPr lang="zh-CN"/>
            </a:defPPr>
            <a:lvl1pPr>
              <a:defRPr>
                <a:latin typeface="+mn-ea"/>
                <a:ea typeface="+mn-ea"/>
              </a:defRPr>
            </a:lvl1pPr>
          </a:lstStyle>
          <a:p>
            <a:pPr lvl="0" fontAlgn="auto">
              <a:spcBef>
                <a:spcPts val="0"/>
              </a:spcBef>
              <a:spcAft>
                <a:spcPts val="0"/>
              </a:spcAft>
              <a:defRPr/>
            </a:pPr>
            <a:r>
              <a:rPr lang="zh-CN" altLang="en-US" sz="1400" b="1" dirty="0">
                <a:solidFill>
                  <a:schemeClr val="tx1">
                    <a:lumMod val="75000"/>
                    <a:lumOff val="25000"/>
                  </a:schemeClr>
                </a:solidFill>
                <a:latin typeface="微软雅黑" panose="020B0503020204020204" charset="-122"/>
                <a:ea typeface="微软雅黑" panose="020B0503020204020204" charset="-122"/>
              </a:rPr>
              <a:t>党的十九届三中全会确立了党管机构编制的重大原则，明确提出推进机构编制法定化</a:t>
            </a:r>
            <a:r>
              <a:rPr lang="zh-CN" altLang="en-US" sz="1400" b="1" dirty="0" smtClean="0">
                <a:solidFill>
                  <a:schemeClr val="tx1">
                    <a:lumMod val="75000"/>
                    <a:lumOff val="25000"/>
                  </a:schemeClr>
                </a:solidFill>
                <a:latin typeface="微软雅黑" panose="020B0503020204020204" charset="-122"/>
                <a:ea typeface="微软雅黑" panose="020B0503020204020204" charset="-122"/>
              </a:rPr>
              <a:t>。编制</a:t>
            </a:r>
            <a:r>
              <a:rPr lang="zh-CN" altLang="en-US" sz="1400" b="1" dirty="0">
                <a:solidFill>
                  <a:schemeClr val="tx1">
                    <a:lumMod val="75000"/>
                    <a:lumOff val="25000"/>
                  </a:schemeClr>
                </a:solidFill>
                <a:latin typeface="微软雅黑" panose="020B0503020204020204" charset="-122"/>
                <a:ea typeface="微软雅黑" panose="020B0503020204020204" charset="-122"/>
              </a:rPr>
              <a:t>就是法制，用法治思维和法治方式维护机构编制的严肃性、权威性。推进机构编制法定化是全面依法治国的内在要求，机构法定、职责法定是法治政府建设的本质</a:t>
            </a:r>
            <a:r>
              <a:rPr lang="zh-CN" altLang="en-US" sz="1400" b="1" dirty="0" smtClean="0">
                <a:solidFill>
                  <a:schemeClr val="tx1">
                    <a:lumMod val="75000"/>
                    <a:lumOff val="25000"/>
                  </a:schemeClr>
                </a:solidFill>
                <a:latin typeface="微软雅黑" panose="020B0503020204020204" charset="-122"/>
                <a:ea typeface="微软雅黑" panose="020B0503020204020204" charset="-122"/>
              </a:rPr>
              <a:t>要求。</a:t>
            </a:r>
            <a:endParaRPr kumimoji="0" lang="zh-CN" altLang="en-US" sz="1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42" name="TextBox 17"/>
          <p:cNvSpPr txBox="1"/>
          <p:nvPr/>
        </p:nvSpPr>
        <p:spPr>
          <a:xfrm>
            <a:off x="884630" y="4709153"/>
            <a:ext cx="3430522" cy="1384995"/>
          </a:xfrm>
          <a:prstGeom prst="rect">
            <a:avLst/>
          </a:prstGeom>
          <a:noFill/>
        </p:spPr>
        <p:txBody>
          <a:bodyPr wrap="square" rtlCol="0">
            <a:spAutoFit/>
          </a:bodyPr>
          <a:lstStyle>
            <a:defPPr>
              <a:defRPr lang="zh-CN"/>
            </a:defPPr>
            <a:lvl1pPr>
              <a:defRPr>
                <a:latin typeface="+mn-ea"/>
                <a:ea typeface="+mn-ea"/>
              </a:defRPr>
            </a:lvl1pPr>
          </a:lstStyle>
          <a:p>
            <a:pPr lvl="0" fontAlgn="auto">
              <a:spcBef>
                <a:spcPts val="0"/>
              </a:spcBef>
              <a:spcAft>
                <a:spcPts val="0"/>
              </a:spcAft>
              <a:defRPr/>
            </a:pPr>
            <a:r>
              <a:rPr lang="zh-CN" altLang="en-US" sz="1400" b="1" dirty="0">
                <a:solidFill>
                  <a:schemeClr val="tx1">
                    <a:lumMod val="75000"/>
                    <a:lumOff val="25000"/>
                  </a:schemeClr>
                </a:solidFill>
                <a:latin typeface="微软雅黑" panose="020B0503020204020204" charset="-122"/>
                <a:ea typeface="微软雅黑" panose="020B0503020204020204" charset="-122"/>
              </a:rPr>
              <a:t>对人民负责、为人民服务，是我们党和国家机构的根本性质所在，也是我们党和国家机构先进性、优越性的根本体现，坚持人民主体地位是新时代机构编制工作的价值取向，也是党的初心使命在机构编制工作中的重要遵循。</a:t>
            </a:r>
            <a:endParaRPr kumimoji="0" lang="zh-CN" altLang="en-US" sz="1400" b="1"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43" name="Oval 10"/>
          <p:cNvSpPr>
            <a:spLocks noChangeArrowheads="1"/>
          </p:cNvSpPr>
          <p:nvPr/>
        </p:nvSpPr>
        <p:spPr bwMode="auto">
          <a:xfrm>
            <a:off x="6591566" y="2427623"/>
            <a:ext cx="775540" cy="77554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微软雅黑" panose="020B0503020204020204" charset="-122"/>
              <a:ea typeface="微软雅黑" panose="020B0503020204020204" charset="-122"/>
              <a:cs typeface="+mn-cs"/>
            </a:endParaRPr>
          </a:p>
        </p:txBody>
      </p:sp>
      <p:sp>
        <p:nvSpPr>
          <p:cNvPr id="45" name="Oval 10"/>
          <p:cNvSpPr>
            <a:spLocks noChangeArrowheads="1"/>
          </p:cNvSpPr>
          <p:nvPr/>
        </p:nvSpPr>
        <p:spPr bwMode="auto">
          <a:xfrm>
            <a:off x="4888890" y="4193361"/>
            <a:ext cx="775540" cy="77554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微软雅黑" panose="020B0503020204020204" charset="-122"/>
              <a:ea typeface="微软雅黑" panose="020B0503020204020204" charset="-122"/>
              <a:cs typeface="+mn-cs"/>
            </a:endParaRPr>
          </a:p>
        </p:txBody>
      </p:sp>
      <p:sp>
        <p:nvSpPr>
          <p:cNvPr id="47" name="Oval 10"/>
          <p:cNvSpPr>
            <a:spLocks noChangeArrowheads="1"/>
          </p:cNvSpPr>
          <p:nvPr/>
        </p:nvSpPr>
        <p:spPr bwMode="auto">
          <a:xfrm>
            <a:off x="6591566" y="4193361"/>
            <a:ext cx="775540" cy="77554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微软雅黑" panose="020B0503020204020204" charset="-122"/>
              <a:ea typeface="微软雅黑" panose="020B0503020204020204" charset="-122"/>
              <a:cs typeface="+mn-cs"/>
            </a:endParaRPr>
          </a:p>
        </p:txBody>
      </p:sp>
      <p:sp>
        <p:nvSpPr>
          <p:cNvPr id="49" name="TextBox 29"/>
          <p:cNvSpPr txBox="1"/>
          <p:nvPr/>
        </p:nvSpPr>
        <p:spPr>
          <a:xfrm>
            <a:off x="7874352" y="4290544"/>
            <a:ext cx="2865486"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1" noProof="0" dirty="0" smtClean="0">
                <a:solidFill>
                  <a:srgbClr val="C00000"/>
                </a:solidFill>
                <a:latin typeface="微软雅黑" panose="020B0503020204020204" charset="-122"/>
                <a:ea typeface="微软雅黑" panose="020B0503020204020204" charset="-122"/>
              </a:rPr>
              <a:t>要义四</a:t>
            </a:r>
            <a:endParaRPr kumimoji="0" lang="zh-CN" altLang="en-US"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endParaRPr>
          </a:p>
        </p:txBody>
      </p:sp>
      <p:sp>
        <p:nvSpPr>
          <p:cNvPr id="51" name="TextBox 30"/>
          <p:cNvSpPr txBox="1"/>
          <p:nvPr/>
        </p:nvSpPr>
        <p:spPr>
          <a:xfrm>
            <a:off x="884631" y="4290544"/>
            <a:ext cx="3267066"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smtClean="0">
                <a:ln>
                  <a:noFill/>
                </a:ln>
                <a:solidFill>
                  <a:srgbClr val="C00000"/>
                </a:solidFill>
                <a:effectLst/>
                <a:uLnTx/>
                <a:uFillTx/>
                <a:latin typeface="微软雅黑" panose="020B0503020204020204" charset="-122"/>
                <a:ea typeface="微软雅黑" panose="020B0503020204020204" charset="-122"/>
                <a:cs typeface="+mn-cs"/>
              </a:rPr>
              <a:t>要义二</a:t>
            </a:r>
          </a:p>
        </p:txBody>
      </p:sp>
      <p:sp>
        <p:nvSpPr>
          <p:cNvPr id="26" name="TextBox 11"/>
          <p:cNvSpPr txBox="1"/>
          <p:nvPr/>
        </p:nvSpPr>
        <p:spPr>
          <a:xfrm>
            <a:off x="6430753" y="4354306"/>
            <a:ext cx="1267935"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smtClean="0">
                <a:ln>
                  <a:noFill/>
                </a:ln>
                <a:effectLst/>
                <a:uLnTx/>
                <a:uFillTx/>
                <a:latin typeface="微软雅黑" panose="020B0503020204020204" charset="-122"/>
                <a:ea typeface="微软雅黑" panose="020B0503020204020204" charset="-122"/>
                <a:cs typeface="+mn-cs"/>
              </a:rPr>
              <a:t>权威性</a:t>
            </a:r>
            <a:endParaRPr kumimoji="0" lang="en-US" altLang="zh-CN" sz="2800" b="1" i="0" u="none" strike="noStrike" kern="1200" cap="none" spc="0" normalizeH="0" baseline="0" noProof="0" dirty="0">
              <a:ln>
                <a:noFill/>
              </a:ln>
              <a:effectLst/>
              <a:uLnTx/>
              <a:uFillTx/>
              <a:latin typeface="微软雅黑" panose="020B0503020204020204" charset="-122"/>
              <a:ea typeface="微软雅黑" panose="020B0503020204020204" charset="-122"/>
              <a:cs typeface="+mn-cs"/>
            </a:endParaRPr>
          </a:p>
        </p:txBody>
      </p:sp>
      <p:sp>
        <p:nvSpPr>
          <p:cNvPr id="27" name="TextBox 11"/>
          <p:cNvSpPr txBox="1"/>
          <p:nvPr/>
        </p:nvSpPr>
        <p:spPr>
          <a:xfrm>
            <a:off x="4651647" y="4354306"/>
            <a:ext cx="1267935"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smtClean="0">
                <a:ln>
                  <a:noFill/>
                </a:ln>
                <a:effectLst/>
                <a:uLnTx/>
                <a:uFillTx/>
                <a:latin typeface="微软雅黑" panose="020B0503020204020204" charset="-122"/>
                <a:ea typeface="微软雅黑" panose="020B0503020204020204" charset="-122"/>
                <a:cs typeface="+mn-cs"/>
              </a:rPr>
              <a:t>人民性</a:t>
            </a:r>
            <a:endParaRPr kumimoji="0" lang="en-US" altLang="zh-CN" sz="2800" b="1" i="0" u="none" strike="noStrike" kern="1200" cap="none" spc="0" normalizeH="0" baseline="0" noProof="0" dirty="0">
              <a:ln>
                <a:noFill/>
              </a:ln>
              <a:effectLst/>
              <a:uLnTx/>
              <a:uFillTx/>
              <a:latin typeface="微软雅黑" panose="020B0503020204020204" charset="-122"/>
              <a:ea typeface="微软雅黑" panose="020B0503020204020204" charset="-122"/>
              <a:cs typeface="+mn-cs"/>
            </a:endParaRPr>
          </a:p>
        </p:txBody>
      </p:sp>
      <p:sp>
        <p:nvSpPr>
          <p:cNvPr id="28" name="TextBox 11"/>
          <p:cNvSpPr txBox="1"/>
          <p:nvPr/>
        </p:nvSpPr>
        <p:spPr>
          <a:xfrm>
            <a:off x="6373062" y="2553783"/>
            <a:ext cx="1267935"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800" b="1" noProof="0" dirty="0">
                <a:latin typeface="微软雅黑" panose="020B0503020204020204" charset="-122"/>
                <a:ea typeface="微软雅黑" panose="020B0503020204020204" charset="-122"/>
              </a:rPr>
              <a:t>战略</a:t>
            </a:r>
            <a:r>
              <a:rPr kumimoji="0" lang="zh-CN" altLang="en-US" sz="2800" b="1" i="0" u="none" strike="noStrike" kern="1200" cap="none" spc="0" normalizeH="0" baseline="0" noProof="0" dirty="0" smtClean="0">
                <a:ln>
                  <a:noFill/>
                </a:ln>
                <a:effectLst/>
                <a:uLnTx/>
                <a:uFillTx/>
                <a:latin typeface="微软雅黑" panose="020B0503020204020204" charset="-122"/>
                <a:ea typeface="微软雅黑" panose="020B0503020204020204" charset="-122"/>
                <a:cs typeface="+mn-cs"/>
              </a:rPr>
              <a:t>性</a:t>
            </a:r>
            <a:endParaRPr kumimoji="0" lang="en-US" altLang="zh-CN" sz="2800" b="1" i="0" u="none" strike="noStrike" kern="1200" cap="none" spc="0" normalizeH="0" baseline="0" noProof="0" dirty="0">
              <a:ln>
                <a:noFill/>
              </a:ln>
              <a:effectLst/>
              <a:uLnTx/>
              <a:uFillTx/>
              <a:latin typeface="微软雅黑" panose="020B0503020204020204" charset="-122"/>
              <a:ea typeface="微软雅黑" panose="020B0503020204020204" charset="-122"/>
              <a:cs typeface="+mn-cs"/>
            </a:endParaRPr>
          </a:p>
        </p:txBody>
      </p:sp>
    </p:spTree>
  </p:cSld>
  <p:clrMapOvr>
    <a:masterClrMapping/>
  </p:clrMapOvr>
  <p:transition spd="slow">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flipV="1">
            <a:off x="2126265" y="4735235"/>
            <a:ext cx="289588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129503" y="2392763"/>
            <a:ext cx="8050359" cy="656526"/>
          </a:xfrm>
          <a:prstGeom prst="rect">
            <a:avLst/>
          </a:prstGeom>
          <a:noFill/>
          <a:ln>
            <a:noFill/>
          </a:ln>
          <a:effectLst>
            <a:innerShdw blurRad="63500" dist="50800" dir="16200000">
              <a:prstClr val="black">
                <a:alpha val="50000"/>
              </a:prstClr>
            </a:innerShdw>
          </a:effectLst>
        </p:spPr>
        <p:txBody>
          <a:bodyPr wrap="square" rtlCol="0">
            <a:spAutoFit/>
          </a:bodyPr>
          <a:lstStyle/>
          <a:p>
            <a:pPr algn="ctr">
              <a:lnSpc>
                <a:spcPct val="110000"/>
              </a:lnSpc>
            </a:pPr>
            <a:r>
              <a:rPr lang="zh-CN" altLang="en-US" sz="3600" dirty="0">
                <a:ln w="3175">
                  <a:noFill/>
                </a:ln>
                <a:solidFill>
                  <a:srgbClr val="C00000"/>
                </a:solidFill>
                <a:latin typeface="微软雅黑" panose="020B0503020204020204" charset="-122"/>
                <a:ea typeface="微软雅黑" panose="020B0503020204020204" charset="-122"/>
                <a:cs typeface="方正苏新诗柳楷简体-yolan" panose="02000000000000000000" pitchFamily="2" charset="-122"/>
                <a:sym typeface="+mn-lt"/>
              </a:rPr>
              <a:t>第 </a:t>
            </a:r>
            <a:r>
              <a:rPr lang="en-US" altLang="zh-CN" sz="3600" dirty="0" smtClean="0">
                <a:ln w="3175">
                  <a:noFill/>
                </a:ln>
                <a:solidFill>
                  <a:srgbClr val="C00000"/>
                </a:solidFill>
                <a:latin typeface="Impact" panose="020B0806030902050204" pitchFamily="34" charset="0"/>
                <a:ea typeface="微软雅黑" panose="020B0503020204020204" charset="-122"/>
                <a:cs typeface="方正苏新诗柳楷简体-yolan" panose="02000000000000000000" pitchFamily="2" charset="-122"/>
                <a:sym typeface="+mn-lt"/>
              </a:rPr>
              <a:t>04</a:t>
            </a:r>
            <a:r>
              <a:rPr lang="zh-CN" altLang="en-US" sz="3600" dirty="0" smtClean="0">
                <a:ln w="3175">
                  <a:noFill/>
                </a:ln>
                <a:solidFill>
                  <a:srgbClr val="C00000"/>
                </a:solidFill>
                <a:latin typeface="微软雅黑" panose="020B0503020204020204" charset="-122"/>
                <a:ea typeface="微软雅黑" panose="020B0503020204020204" charset="-122"/>
                <a:cs typeface="方正苏新诗柳楷简体-yolan" panose="02000000000000000000" pitchFamily="2" charset="-122"/>
                <a:sym typeface="+mn-lt"/>
              </a:rPr>
              <a:t>章节</a:t>
            </a:r>
            <a:endParaRPr lang="zh-CN" altLang="en-US" sz="3600" dirty="0">
              <a:ln w="3175">
                <a:noFill/>
              </a:ln>
              <a:solidFill>
                <a:srgbClr val="C00000"/>
              </a:solidFill>
              <a:latin typeface="微软雅黑" panose="020B0503020204020204" charset="-122"/>
              <a:ea typeface="微软雅黑" panose="020B0503020204020204" charset="-122"/>
              <a:cs typeface="方正苏新诗柳楷简体-yolan" panose="02000000000000000000" pitchFamily="2" charset="-122"/>
              <a:sym typeface="+mn-lt"/>
            </a:endParaRPr>
          </a:p>
        </p:txBody>
      </p:sp>
      <p:sp>
        <p:nvSpPr>
          <p:cNvPr id="9" name="Freeform 9"/>
          <p:cNvSpPr/>
          <p:nvPr/>
        </p:nvSpPr>
        <p:spPr bwMode="auto">
          <a:xfrm>
            <a:off x="5540375" y="1353820"/>
            <a:ext cx="1140460" cy="1000125"/>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solidFill>
            <a:srgbClr val="C00000"/>
          </a:solidFill>
          <a:ln>
            <a:noFill/>
          </a:ln>
        </p:spPr>
        <p:txBody>
          <a:bodyPr vert="horz" wrap="square" lIns="91440" tIns="45720" rIns="91440" bIns="45720" numCol="1" anchor="t" anchorCtr="0" compatLnSpc="1"/>
          <a:lstStyle/>
          <a:p>
            <a:pPr algn="ctr"/>
            <a:endParaRPr lang="zh-CN" altLang="en-US" dirty="0"/>
          </a:p>
        </p:txBody>
      </p:sp>
      <p:sp>
        <p:nvSpPr>
          <p:cNvPr id="2" name="矩形 1"/>
          <p:cNvSpPr/>
          <p:nvPr/>
        </p:nvSpPr>
        <p:spPr>
          <a:xfrm>
            <a:off x="1546086" y="2957055"/>
            <a:ext cx="8884920" cy="1660776"/>
          </a:xfrm>
          <a:prstGeom prst="rect">
            <a:avLst/>
          </a:prstGeom>
          <a:noFill/>
          <a:ln>
            <a:noFill/>
          </a:ln>
          <a:effectLst>
            <a:innerShdw blurRad="63500" dist="50800" dir="16200000">
              <a:prstClr val="black">
                <a:alpha val="50000"/>
              </a:prstClr>
            </a:innerShdw>
          </a:effectLst>
        </p:spPr>
        <p:txBody>
          <a:bodyPr wrap="square" rtlCol="0">
            <a:spAutoFit/>
          </a:bodyPr>
          <a:lstStyle/>
          <a:p>
            <a:pPr algn="ctr">
              <a:lnSpc>
                <a:spcPct val="110000"/>
              </a:lnSpc>
            </a:pPr>
            <a:r>
              <a:rPr lang="zh-CN" altLang="en-US" sz="4800" b="1" dirty="0">
                <a:solidFill>
                  <a:srgbClr val="C00000"/>
                </a:solidFill>
                <a:latin typeface="微软雅黑" panose="020B0503020204020204" charset="-122"/>
                <a:ea typeface="微软雅黑" panose="020B0503020204020204" charset="-122"/>
                <a:sym typeface="+mn-ea"/>
              </a:rPr>
              <a:t>紧扣机构编制事业高质量</a:t>
            </a:r>
            <a:r>
              <a:rPr lang="zh-CN" altLang="en-US" sz="4800" b="1" dirty="0" smtClean="0">
                <a:solidFill>
                  <a:srgbClr val="C00000"/>
                </a:solidFill>
                <a:latin typeface="微软雅黑" panose="020B0503020204020204" charset="-122"/>
                <a:ea typeface="微软雅黑" panose="020B0503020204020204" charset="-122"/>
                <a:sym typeface="+mn-ea"/>
              </a:rPr>
              <a:t>发展</a:t>
            </a:r>
            <a:endParaRPr lang="en-US" altLang="zh-CN" sz="4800" b="1" dirty="0" smtClean="0">
              <a:solidFill>
                <a:srgbClr val="C00000"/>
              </a:solidFill>
              <a:latin typeface="微软雅黑" panose="020B0503020204020204" charset="-122"/>
              <a:ea typeface="微软雅黑" panose="020B0503020204020204" charset="-122"/>
              <a:sym typeface="+mn-ea"/>
            </a:endParaRPr>
          </a:p>
          <a:p>
            <a:pPr algn="ctr">
              <a:lnSpc>
                <a:spcPct val="110000"/>
              </a:lnSpc>
            </a:pPr>
            <a:r>
              <a:rPr lang="zh-CN" altLang="en-US" sz="4800" b="1" dirty="0" smtClean="0">
                <a:solidFill>
                  <a:srgbClr val="C00000"/>
                </a:solidFill>
                <a:latin typeface="微软雅黑" panose="020B0503020204020204" charset="-122"/>
                <a:ea typeface="微软雅黑" panose="020B0503020204020204" charset="-122"/>
                <a:sym typeface="+mn-ea"/>
              </a:rPr>
              <a:t>进一步</a:t>
            </a:r>
            <a:r>
              <a:rPr lang="zh-CN" altLang="en-US" sz="4800" b="1" dirty="0">
                <a:solidFill>
                  <a:srgbClr val="C00000"/>
                </a:solidFill>
                <a:latin typeface="微软雅黑" panose="020B0503020204020204" charset="-122"/>
                <a:ea typeface="微软雅黑" panose="020B0503020204020204" charset="-122"/>
                <a:sym typeface="+mn-ea"/>
              </a:rPr>
              <a:t>聚焦作风建设的重点</a:t>
            </a:r>
            <a:endParaRPr lang="zh-CN" altLang="en-US" sz="4800" b="1" dirty="0">
              <a:ln w="3175">
                <a:noFill/>
              </a:ln>
              <a:solidFill>
                <a:srgbClr val="C00000"/>
              </a:solidFill>
              <a:latin typeface="微软雅黑" panose="020B0503020204020204" charset="-122"/>
              <a:ea typeface="微软雅黑" panose="020B0503020204020204" charset="-122"/>
              <a:cs typeface="方正苏新诗柳楷简体-yolan" panose="02000000000000000000" pitchFamily="2" charset="-122"/>
              <a:sym typeface="+mn-ea"/>
            </a:endParaRPr>
          </a:p>
        </p:txBody>
      </p:sp>
      <p:grpSp>
        <p:nvGrpSpPr>
          <p:cNvPr id="4" name="组合 3"/>
          <p:cNvGrpSpPr/>
          <p:nvPr/>
        </p:nvGrpSpPr>
        <p:grpSpPr>
          <a:xfrm flipV="1">
            <a:off x="1164088" y="2791038"/>
            <a:ext cx="2895882" cy="1226170"/>
            <a:chOff x="2012668" y="3094892"/>
            <a:chExt cx="2895882" cy="1273908"/>
          </a:xfrm>
        </p:grpSpPr>
        <p:cxnSp>
          <p:nvCxnSpPr>
            <p:cNvPr id="11" name="直接连接符 10"/>
            <p:cNvCxnSpPr/>
            <p:nvPr/>
          </p:nvCxnSpPr>
          <p:spPr>
            <a:xfrm>
              <a:off x="2012668" y="3094892"/>
              <a:ext cx="0" cy="126609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012668" y="4368800"/>
              <a:ext cx="289588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flipH="1" flipV="1">
            <a:off x="7976040" y="2791038"/>
            <a:ext cx="3038891" cy="1559717"/>
            <a:chOff x="1295118" y="2834393"/>
            <a:chExt cx="2895882" cy="1534407"/>
          </a:xfrm>
        </p:grpSpPr>
        <p:cxnSp>
          <p:nvCxnSpPr>
            <p:cNvPr id="19" name="直接连接符 18"/>
            <p:cNvCxnSpPr/>
            <p:nvPr/>
          </p:nvCxnSpPr>
          <p:spPr>
            <a:xfrm flipH="1">
              <a:off x="1295385" y="2834393"/>
              <a:ext cx="15733" cy="152675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295118" y="4368800"/>
              <a:ext cx="289588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21" name="PA_图片 12"/>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2289" y="-22648"/>
            <a:ext cx="5725795" cy="1626235"/>
          </a:xfrm>
          <a:prstGeom prst="rect">
            <a:avLst/>
          </a:prstGeom>
        </p:spPr>
      </p:pic>
      <p:pic>
        <p:nvPicPr>
          <p:cNvPr id="5" name="图片 4" descr="图层-2-副本1-"/>
          <p:cNvPicPr>
            <a:picLocks noChangeAspect="1"/>
          </p:cNvPicPr>
          <p:nvPr/>
        </p:nvPicPr>
        <p:blipFill>
          <a:blip r:embed="rId4"/>
          <a:srcRect l="7721"/>
          <a:stretch>
            <a:fillRect/>
          </a:stretch>
        </p:blipFill>
        <p:spPr>
          <a:xfrm flipH="1">
            <a:off x="10813004" y="2392763"/>
            <a:ext cx="1482769" cy="3875532"/>
          </a:xfrm>
          <a:prstGeom prst="rect">
            <a:avLst/>
          </a:prstGeom>
        </p:spPr>
      </p:pic>
      <p:pic>
        <p:nvPicPr>
          <p:cNvPr id="3" name="图片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4500427"/>
            <a:ext cx="2496312" cy="2491790"/>
          </a:xfrm>
          <a:prstGeom prst="rect">
            <a:avLst/>
          </a:prstGeom>
        </p:spPr>
      </p:pic>
      <p:cxnSp>
        <p:nvCxnSpPr>
          <p:cNvPr id="8" name="直接连接符 7"/>
          <p:cNvCxnSpPr/>
          <p:nvPr/>
        </p:nvCxnSpPr>
        <p:spPr>
          <a:xfrm flipV="1">
            <a:off x="7155679" y="4715590"/>
            <a:ext cx="289588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图片 9" descr="图层-12"/>
          <p:cNvPicPr>
            <a:picLocks noChangeAspect="1"/>
          </p:cNvPicPr>
          <p:nvPr/>
        </p:nvPicPr>
        <p:blipFill>
          <a:blip r:embed="rId6"/>
          <a:stretch>
            <a:fillRect/>
          </a:stretch>
        </p:blipFill>
        <p:spPr>
          <a:xfrm>
            <a:off x="7571105" y="790575"/>
            <a:ext cx="2797810" cy="939165"/>
          </a:xfrm>
          <a:prstGeom prst="rect">
            <a:avLst/>
          </a:prstGeom>
        </p:spPr>
      </p:pic>
    </p:spTree>
    <p:extLst>
      <p:ext uri="{BB962C8B-B14F-4D97-AF65-F5344CB8AC3E}">
        <p14:creationId xmlns:p14="http://schemas.microsoft.com/office/powerpoint/2010/main" val="967466211"/>
      </p:ext>
    </p:extLst>
  </p:cSld>
  <p:clrMapOvr>
    <a:masterClrMapping/>
  </p:clrMapOvr>
  <p:transition spd="slow">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1"/>
          <p:nvPr/>
        </p:nvSpPr>
        <p:spPr>
          <a:xfrm>
            <a:off x="363004" y="112996"/>
            <a:ext cx="10975556" cy="660245"/>
          </a:xfrm>
          <a:prstGeom prst="rect">
            <a:avLst/>
          </a:prstGeom>
          <a:noFill/>
        </p:spPr>
        <p:txBody>
          <a:bodyPr wrap="square" rtlCol="0">
            <a:spAutoFit/>
          </a:bodyPr>
          <a:lstStyle/>
          <a:p>
            <a:pPr algn="ctr">
              <a:lnSpc>
                <a:spcPct val="110000"/>
              </a:lnSpc>
            </a:pPr>
            <a:r>
              <a:rPr lang="zh-CN" altLang="en-US" sz="3355" b="1" dirty="0">
                <a:solidFill>
                  <a:srgbClr val="C00000"/>
                </a:solidFill>
                <a:latin typeface="微软雅黑" panose="020B0503020204020204" charset="-122"/>
                <a:ea typeface="微软雅黑" panose="020B0503020204020204" charset="-122"/>
                <a:sym typeface="+mn-ea"/>
              </a:rPr>
              <a:t>紧扣机构编制事业高质量</a:t>
            </a:r>
            <a:r>
              <a:rPr lang="zh-CN" altLang="en-US" sz="3355" b="1" dirty="0" smtClean="0">
                <a:solidFill>
                  <a:srgbClr val="C00000"/>
                </a:solidFill>
                <a:latin typeface="微软雅黑" panose="020B0503020204020204" charset="-122"/>
                <a:ea typeface="微软雅黑" panose="020B0503020204020204" charset="-122"/>
                <a:sym typeface="+mn-ea"/>
              </a:rPr>
              <a:t>发展 进一步</a:t>
            </a:r>
            <a:r>
              <a:rPr lang="zh-CN" altLang="en-US" sz="3355" b="1" dirty="0">
                <a:solidFill>
                  <a:srgbClr val="C00000"/>
                </a:solidFill>
                <a:latin typeface="微软雅黑" panose="020B0503020204020204" charset="-122"/>
                <a:ea typeface="微软雅黑" panose="020B0503020204020204" charset="-122"/>
                <a:sym typeface="+mn-ea"/>
              </a:rPr>
              <a:t>聚焦作风建设的重点</a:t>
            </a:r>
          </a:p>
        </p:txBody>
      </p:sp>
      <p:sp>
        <p:nvSpPr>
          <p:cNvPr id="4" name="任意多边形 30"/>
          <p:cNvSpPr/>
          <p:nvPr/>
        </p:nvSpPr>
        <p:spPr>
          <a:xfrm flipV="1">
            <a:off x="685799" y="725597"/>
            <a:ext cx="11520000" cy="396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latin typeface="Arial" panose="020B0604020202020204" pitchFamily="34" charset="0"/>
              <a:ea typeface="微软雅黑" panose="020B0503020204020204" charset="-122"/>
              <a:sym typeface="Arial" panose="020B0604020202020204" pitchFamily="34" charset="0"/>
            </a:endParaRPr>
          </a:p>
        </p:txBody>
      </p:sp>
      <p:sp>
        <p:nvSpPr>
          <p:cNvPr id="5" name="任意多边形 31"/>
          <p:cNvSpPr/>
          <p:nvPr/>
        </p:nvSpPr>
        <p:spPr>
          <a:xfrm>
            <a:off x="0" y="236409"/>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solidFill>
                <a:srgbClr val="7EC234"/>
              </a:solidFill>
              <a:latin typeface="Arial" panose="020B0604020202020204" pitchFamily="34" charset="0"/>
              <a:ea typeface="微软雅黑" panose="020B0503020204020204" charset="-122"/>
              <a:sym typeface="Arial" panose="020B0604020202020204" pitchFamily="34" charset="0"/>
            </a:endParaRPr>
          </a:p>
        </p:txBody>
      </p:sp>
      <p:pic>
        <p:nvPicPr>
          <p:cNvPr id="44" name="Picture 3" descr="C:\Users\Administrator\Desktop\党政机关\素材\党徽\Nipic_5916570_2012061822032932139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86405" y="-28404"/>
            <a:ext cx="971550" cy="882015"/>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descr="13"/>
          <p:cNvPicPr>
            <a:picLocks noChangeAspect="1"/>
          </p:cNvPicPr>
          <p:nvPr/>
        </p:nvPicPr>
        <p:blipFill>
          <a:blip r:embed="rId4"/>
          <a:srcRect t="28125" r="34028" b="29545"/>
          <a:stretch>
            <a:fillRect/>
          </a:stretch>
        </p:blipFill>
        <p:spPr>
          <a:xfrm>
            <a:off x="5615940" y="1414145"/>
            <a:ext cx="6590030" cy="4229100"/>
          </a:xfrm>
          <a:prstGeom prst="rect">
            <a:avLst/>
          </a:prstGeom>
        </p:spPr>
      </p:pic>
      <p:sp>
        <p:nvSpPr>
          <p:cNvPr id="73" name="MH_SubTitle_1"/>
          <p:cNvSpPr/>
          <p:nvPr>
            <p:custDataLst>
              <p:tags r:id="rId1"/>
            </p:custDataLst>
          </p:nvPr>
        </p:nvSpPr>
        <p:spPr>
          <a:xfrm>
            <a:off x="759008" y="1486564"/>
            <a:ext cx="4621588" cy="3892242"/>
          </a:xfrm>
          <a:prstGeom prst="roundRect">
            <a:avLst>
              <a:gd name="adj" fmla="val 3149"/>
            </a:avLst>
          </a:prstGeom>
          <a:solidFill>
            <a:srgbClr val="FFFFFF"/>
          </a:solidFill>
          <a:ln>
            <a:solidFill>
              <a:srgbClr val="E61818"/>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tIns="90000" rIns="648000" bIns="90000" anchor="ctr">
            <a:normAutofit/>
          </a:bodyPr>
          <a:lstStyle/>
          <a:p>
            <a:pPr algn="just">
              <a:lnSpc>
                <a:spcPct val="130000"/>
              </a:lnSpc>
              <a:defRPr/>
            </a:pPr>
            <a:endParaRPr lang="zh-CN" altLang="en-US" sz="1400" dirty="0">
              <a:solidFill>
                <a:srgbClr val="333333"/>
              </a:solidFill>
            </a:endParaRPr>
          </a:p>
        </p:txBody>
      </p:sp>
      <p:sp>
        <p:nvSpPr>
          <p:cNvPr id="7" name="文本框 6"/>
          <p:cNvSpPr txBox="1"/>
          <p:nvPr/>
        </p:nvSpPr>
        <p:spPr>
          <a:xfrm>
            <a:off x="1044575" y="2630805"/>
            <a:ext cx="4024630" cy="2581910"/>
          </a:xfrm>
          <a:prstGeom prst="rect">
            <a:avLst/>
          </a:prstGeom>
          <a:noFill/>
        </p:spPr>
        <p:txBody>
          <a:bodyPr wrap="square" rtlCol="0" anchor="t">
            <a:spAutoFit/>
          </a:bodyPr>
          <a:lstStyle/>
          <a:p>
            <a:pPr>
              <a:lnSpc>
                <a:spcPct val="130000"/>
              </a:lnSpc>
            </a:pPr>
            <a:r>
              <a:rPr lang="zh-CN" altLang="en-US" dirty="0">
                <a:solidFill>
                  <a:schemeClr val="tx1">
                    <a:lumMod val="75000"/>
                    <a:lumOff val="25000"/>
                  </a:schemeClr>
                </a:solidFill>
                <a:latin typeface="微软雅黑" panose="020B0503020204020204" charset="-122"/>
                <a:ea typeface="微软雅黑" panose="020B0503020204020204" charset="-122"/>
                <a:sym typeface="+mn-ea"/>
              </a:rPr>
              <a:t>对党员领导干部来说，为人处世、干事创业、成长进步，党性最重要。习近平总书记指出，抓作风建设，就要返璞归真、固本培元，重点突出坚定理想信念、践行根本宗旨、加强道德修养。要推进机构编制事业的高质量发展，我们必须认真领会贯彻。</a:t>
            </a:r>
            <a:endParaRPr lang="zh-CN" altLang="en-US" dirty="0">
              <a:solidFill>
                <a:schemeClr val="tx1"/>
              </a:solidFill>
              <a:latin typeface="微软雅黑" panose="020B0503020204020204" charset="-122"/>
              <a:ea typeface="微软雅黑" panose="020B0503020204020204" charset="-122"/>
              <a:cs typeface="宋体" panose="02010600030101010101" pitchFamily="2" charset="-122"/>
              <a:sym typeface="+mn-ea"/>
            </a:endParaRPr>
          </a:p>
        </p:txBody>
      </p:sp>
      <p:sp>
        <p:nvSpPr>
          <p:cNvPr id="9" name="文本框 8"/>
          <p:cNvSpPr txBox="1"/>
          <p:nvPr/>
        </p:nvSpPr>
        <p:spPr>
          <a:xfrm>
            <a:off x="887058" y="1791861"/>
            <a:ext cx="4493538" cy="523220"/>
          </a:xfrm>
          <a:prstGeom prst="rect">
            <a:avLst/>
          </a:prstGeom>
          <a:noFill/>
        </p:spPr>
        <p:txBody>
          <a:bodyPr wrap="none" rtlCol="0">
            <a:spAutoFit/>
          </a:bodyPr>
          <a:lstStyle/>
          <a:p>
            <a:r>
              <a:rPr lang="zh-CN" altLang="en-US" sz="2800" b="1" dirty="0">
                <a:solidFill>
                  <a:srgbClr val="E61818"/>
                </a:solidFill>
                <a:latin typeface="微软雅黑" panose="020B0503020204020204" charset="-122"/>
                <a:ea typeface="微软雅黑" panose="020B0503020204020204" charset="-122"/>
              </a:rPr>
              <a:t>作风</a:t>
            </a:r>
            <a:r>
              <a:rPr lang="zh-CN" altLang="en-US" sz="2800" b="1" dirty="0" smtClean="0">
                <a:solidFill>
                  <a:srgbClr val="E61818"/>
                </a:solidFill>
                <a:latin typeface="微软雅黑" panose="020B0503020204020204" charset="-122"/>
                <a:ea typeface="微软雅黑" panose="020B0503020204020204" charset="-122"/>
              </a:rPr>
              <a:t>问题本质上是党性</a:t>
            </a:r>
            <a:r>
              <a:rPr lang="zh-CN" altLang="en-US" sz="2800" b="1" dirty="0">
                <a:solidFill>
                  <a:srgbClr val="E61818"/>
                </a:solidFill>
                <a:latin typeface="微软雅黑" panose="020B0503020204020204" charset="-122"/>
                <a:ea typeface="微软雅黑" panose="020B0503020204020204" charset="-122"/>
              </a:rPr>
              <a:t>问题</a:t>
            </a:r>
          </a:p>
        </p:txBody>
      </p:sp>
      <p:cxnSp>
        <p:nvCxnSpPr>
          <p:cNvPr id="23" name="直接连接符 22"/>
          <p:cNvCxnSpPr/>
          <p:nvPr/>
        </p:nvCxnSpPr>
        <p:spPr>
          <a:xfrm>
            <a:off x="1044575" y="2487930"/>
            <a:ext cx="4116705" cy="5715"/>
          </a:xfrm>
          <a:prstGeom prst="line">
            <a:avLst/>
          </a:prstGeom>
          <a:ln w="254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A_图片 12"/>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5875" y="-19050"/>
            <a:ext cx="5725795" cy="1626235"/>
          </a:xfrm>
          <a:prstGeom prst="rect">
            <a:avLst/>
          </a:prstGeom>
        </p:spPr>
      </p:pic>
      <p:pic>
        <p:nvPicPr>
          <p:cNvPr id="5" name="图片 4" descr="图层-2-副本1-"/>
          <p:cNvPicPr>
            <a:picLocks noChangeAspect="1"/>
          </p:cNvPicPr>
          <p:nvPr/>
        </p:nvPicPr>
        <p:blipFill>
          <a:blip r:embed="rId5"/>
          <a:srcRect l="7721"/>
          <a:stretch>
            <a:fillRect/>
          </a:stretch>
        </p:blipFill>
        <p:spPr>
          <a:xfrm flipH="1">
            <a:off x="10163410" y="2371455"/>
            <a:ext cx="2028590" cy="4394787"/>
          </a:xfrm>
          <a:prstGeom prst="rect">
            <a:avLst/>
          </a:prstGeom>
        </p:spPr>
      </p:pic>
      <p:grpSp>
        <p:nvGrpSpPr>
          <p:cNvPr id="41" name="组合 40"/>
          <p:cNvGrpSpPr/>
          <p:nvPr/>
        </p:nvGrpSpPr>
        <p:grpSpPr>
          <a:xfrm>
            <a:off x="315537" y="2472883"/>
            <a:ext cx="4125729" cy="1600000"/>
            <a:chOff x="4256944" y="143153"/>
            <a:chExt cx="3098136" cy="1600000"/>
          </a:xfrm>
        </p:grpSpPr>
        <p:pic>
          <p:nvPicPr>
            <p:cNvPr id="42" name="图片 4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56944" y="143153"/>
              <a:ext cx="3098136" cy="1600000"/>
            </a:xfrm>
            <a:prstGeom prst="rect">
              <a:avLst/>
            </a:prstGeom>
          </p:spPr>
        </p:pic>
        <p:sp>
          <p:nvSpPr>
            <p:cNvPr id="43" name="文本框 42"/>
            <p:cNvSpPr txBox="1"/>
            <p:nvPr/>
          </p:nvSpPr>
          <p:spPr>
            <a:xfrm>
              <a:off x="5378831" y="686069"/>
              <a:ext cx="906568" cy="584775"/>
            </a:xfrm>
            <a:prstGeom prst="rect">
              <a:avLst/>
            </a:prstGeom>
            <a:noFill/>
          </p:spPr>
          <p:txBody>
            <a:bodyPr wrap="square" rtlCol="0">
              <a:spAutoFit/>
            </a:bodyPr>
            <a:lstStyle/>
            <a:p>
              <a:r>
                <a:rPr lang="zh-CN" altLang="en-US" sz="3200" b="1" dirty="0">
                  <a:solidFill>
                    <a:srgbClr val="C00000"/>
                  </a:solidFill>
                  <a:latin typeface="微软雅黑" panose="020B0503020204020204" charset="-122"/>
                  <a:ea typeface="微软雅黑" panose="020B0503020204020204" charset="-122"/>
                </a:rPr>
                <a:t>目 录</a:t>
              </a:r>
            </a:p>
          </p:txBody>
        </p:sp>
      </p:grpSp>
      <p:pic>
        <p:nvPicPr>
          <p:cNvPr id="44" name="Picture 3" descr="C:\Users\Administrator\Desktop\党政机关\素材\党徽\Nipic_5916570_20120618220329321399.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09750" y="1689735"/>
            <a:ext cx="1327785" cy="1205230"/>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组合 44"/>
          <p:cNvGrpSpPr/>
          <p:nvPr/>
        </p:nvGrpSpPr>
        <p:grpSpPr>
          <a:xfrm>
            <a:off x="4333104" y="1314450"/>
            <a:ext cx="6035812" cy="790575"/>
            <a:chOff x="5932" y="2878"/>
            <a:chExt cx="8511" cy="1245"/>
          </a:xfrm>
        </p:grpSpPr>
        <p:grpSp>
          <p:nvGrpSpPr>
            <p:cNvPr id="46" name="组合 45"/>
            <p:cNvGrpSpPr/>
            <p:nvPr/>
          </p:nvGrpSpPr>
          <p:grpSpPr>
            <a:xfrm>
              <a:off x="5932" y="2878"/>
              <a:ext cx="1118" cy="1125"/>
              <a:chOff x="1921773" y="1697031"/>
              <a:chExt cx="709613" cy="714375"/>
            </a:xfrm>
          </p:grpSpPr>
          <p:sp>
            <p:nvSpPr>
              <p:cNvPr id="47" name="Freeform 23"/>
              <p:cNvSpPr/>
              <p:nvPr/>
            </p:nvSpPr>
            <p:spPr bwMode="auto">
              <a:xfrm>
                <a:off x="1921773" y="1697031"/>
                <a:ext cx="709613" cy="714375"/>
              </a:xfrm>
              <a:custGeom>
                <a:avLst/>
                <a:gdLst>
                  <a:gd name="T0" fmla="*/ 91 w 865"/>
                  <a:gd name="T1" fmla="*/ 0 h 865"/>
                  <a:gd name="T2" fmla="*/ 774 w 865"/>
                  <a:gd name="T3" fmla="*/ 0 h 865"/>
                  <a:gd name="T4" fmla="*/ 865 w 865"/>
                  <a:gd name="T5" fmla="*/ 91 h 865"/>
                  <a:gd name="T6" fmla="*/ 865 w 865"/>
                  <a:gd name="T7" fmla="*/ 774 h 865"/>
                  <a:gd name="T8" fmla="*/ 774 w 865"/>
                  <a:gd name="T9" fmla="*/ 865 h 865"/>
                  <a:gd name="T10" fmla="*/ 91 w 865"/>
                  <a:gd name="T11" fmla="*/ 865 h 865"/>
                  <a:gd name="T12" fmla="*/ 0 w 865"/>
                  <a:gd name="T13" fmla="*/ 774 h 865"/>
                  <a:gd name="T14" fmla="*/ 0 w 865"/>
                  <a:gd name="T15" fmla="*/ 91 h 865"/>
                  <a:gd name="T16" fmla="*/ 91 w 865"/>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5">
                    <a:moveTo>
                      <a:pt x="91" y="0"/>
                    </a:moveTo>
                    <a:lnTo>
                      <a:pt x="774" y="0"/>
                    </a:lnTo>
                    <a:cubicBezTo>
                      <a:pt x="824" y="0"/>
                      <a:pt x="865" y="41"/>
                      <a:pt x="865" y="91"/>
                    </a:cubicBezTo>
                    <a:lnTo>
                      <a:pt x="865" y="774"/>
                    </a:lnTo>
                    <a:cubicBezTo>
                      <a:pt x="865" y="824"/>
                      <a:pt x="824" y="865"/>
                      <a:pt x="774" y="865"/>
                    </a:cubicBezTo>
                    <a:lnTo>
                      <a:pt x="91" y="865"/>
                    </a:lnTo>
                    <a:cubicBezTo>
                      <a:pt x="41" y="865"/>
                      <a:pt x="0" y="824"/>
                      <a:pt x="0" y="774"/>
                    </a:cubicBezTo>
                    <a:lnTo>
                      <a:pt x="0" y="91"/>
                    </a:lnTo>
                    <a:cubicBezTo>
                      <a:pt x="0" y="41"/>
                      <a:pt x="41" y="0"/>
                      <a:pt x="91" y="0"/>
                    </a:cubicBezTo>
                    <a:close/>
                  </a:path>
                </a:pathLst>
              </a:custGeom>
              <a:solidFill>
                <a:srgbClr val="C00000"/>
              </a:solidFill>
              <a:ln w="19050" cap="flat">
                <a:solidFill>
                  <a:schemeClr val="bg1"/>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endParaRPr lang="zh-CN" altLang="en-US" sz="1400">
                  <a:solidFill>
                    <a:schemeClr val="bg2"/>
                  </a:solidFill>
                  <a:latin typeface="Impact" panose="020B0806030902050204" pitchFamily="34" charset="0"/>
                  <a:ea typeface="微软雅黑" panose="020B0503020204020204" charset="-122"/>
                  <a:cs typeface="+mn-ea"/>
                  <a:sym typeface="+mn-lt"/>
                </a:endParaRPr>
              </a:p>
            </p:txBody>
          </p:sp>
          <p:sp>
            <p:nvSpPr>
              <p:cNvPr id="48" name="TextBox 58"/>
              <p:cNvSpPr txBox="1"/>
              <p:nvPr/>
            </p:nvSpPr>
            <p:spPr>
              <a:xfrm>
                <a:off x="1975589" y="1731051"/>
                <a:ext cx="601980" cy="645160"/>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3600" i="0" u="none" strike="noStrike" kern="1200" cap="none" spc="0" normalizeH="0" baseline="0" noProof="0" dirty="0">
                    <a:ln>
                      <a:noFill/>
                    </a:ln>
                    <a:solidFill>
                      <a:srgbClr val="FFFFFF"/>
                    </a:solidFill>
                    <a:effectLst/>
                    <a:uLnTx/>
                    <a:uFillTx/>
                    <a:latin typeface="Impact" panose="020B0806030902050204" pitchFamily="34" charset="0"/>
                    <a:ea typeface="微软雅黑" panose="020B0503020204020204" charset="-122"/>
                    <a:cs typeface="+mn-ea"/>
                    <a:sym typeface="+mn-lt"/>
                  </a:rPr>
                  <a:t>01</a:t>
                </a:r>
                <a:endParaRPr kumimoji="0" lang="zh-CN" altLang="en-US" sz="3600" i="0" u="none" strike="noStrike" kern="1200" cap="none" spc="0" normalizeH="0" baseline="0" noProof="0" dirty="0">
                  <a:ln>
                    <a:noFill/>
                  </a:ln>
                  <a:solidFill>
                    <a:srgbClr val="FFFFFF"/>
                  </a:solidFill>
                  <a:effectLst/>
                  <a:uLnTx/>
                  <a:uFillTx/>
                  <a:latin typeface="Impact" panose="020B0806030902050204" pitchFamily="34" charset="0"/>
                  <a:ea typeface="微软雅黑" panose="020B0503020204020204" charset="-122"/>
                  <a:cs typeface="+mn-ea"/>
                  <a:sym typeface="+mn-lt"/>
                </a:endParaRPr>
              </a:p>
            </p:txBody>
          </p:sp>
        </p:grpSp>
        <p:sp>
          <p:nvSpPr>
            <p:cNvPr id="49" name="TextBox 47"/>
            <p:cNvSpPr txBox="1"/>
            <p:nvPr/>
          </p:nvSpPr>
          <p:spPr>
            <a:xfrm>
              <a:off x="7627" y="3124"/>
              <a:ext cx="6816" cy="725"/>
            </a:xfrm>
            <a:prstGeom prst="rect">
              <a:avLst/>
            </a:prstGeom>
            <a:noFill/>
          </p:spPr>
          <p:txBody>
            <a:bodyPr wrap="square" rtlCol="0">
              <a:spAutoFit/>
            </a:bodyPr>
            <a:lstStyle>
              <a:defPPr>
                <a:defRPr lang="zh-CN"/>
              </a:defPPr>
              <a:lvl1pPr>
                <a:defRPr sz="3600" b="0">
                  <a:latin typeface="方正粗雅宋_GBK" panose="02000000000000000000" pitchFamily="2" charset="-122"/>
                  <a:ea typeface="方正粗雅宋_GBK" panose="02000000000000000000" pitchFamily="2" charset="-122"/>
                  <a:cs typeface="+mn-ea"/>
                </a:defRPr>
              </a:lvl1pPr>
            </a:lstStyle>
            <a:p>
              <a:r>
                <a:rPr lang="zh-CN" altLang="en-US" sz="2400" b="1" dirty="0" smtClean="0">
                  <a:solidFill>
                    <a:srgbClr val="C00000"/>
                  </a:solidFill>
                  <a:latin typeface="腾祥铁山楷书简" panose="01010104010101010101" pitchFamily="2" charset="-122"/>
                  <a:ea typeface="腾祥铁山楷书简" panose="01010104010101010101" pitchFamily="2" charset="-122"/>
                </a:rPr>
                <a:t>党的作风建设历史简要回顾</a:t>
              </a:r>
              <a:endParaRPr lang="zh-CN" altLang="en-US" sz="2400" b="1" dirty="0">
                <a:solidFill>
                  <a:srgbClr val="C00000"/>
                </a:solidFill>
                <a:latin typeface="腾祥铁山楷书简" panose="01010104010101010101" pitchFamily="2" charset="-122"/>
                <a:ea typeface="腾祥铁山楷书简" panose="01010104010101010101" pitchFamily="2" charset="-122"/>
              </a:endParaRPr>
            </a:p>
          </p:txBody>
        </p:sp>
        <p:sp>
          <p:nvSpPr>
            <p:cNvPr id="50" name="文本框 49"/>
            <p:cNvSpPr txBox="1"/>
            <p:nvPr/>
          </p:nvSpPr>
          <p:spPr>
            <a:xfrm>
              <a:off x="7665" y="3543"/>
              <a:ext cx="6079" cy="580"/>
            </a:xfrm>
            <a:prstGeom prst="rect">
              <a:avLst/>
            </a:prstGeom>
            <a:noFill/>
          </p:spPr>
          <p:txBody>
            <a:bodyPr wrap="square" rtlCol="0">
              <a:spAutoFit/>
            </a:bodyPr>
            <a:lstStyle/>
            <a:p>
              <a:endParaRPr lang="zh-CN" altLang="en-US" dirty="0">
                <a:solidFill>
                  <a:srgbClr val="080808"/>
                </a:solidFill>
                <a:latin typeface="微软雅黑" panose="020B0503020204020204" charset="-122"/>
                <a:ea typeface="微软雅黑" panose="020B0503020204020204" charset="-122"/>
              </a:endParaRPr>
            </a:p>
          </p:txBody>
        </p:sp>
      </p:grpSp>
      <p:grpSp>
        <p:nvGrpSpPr>
          <p:cNvPr id="51" name="组合 50"/>
          <p:cNvGrpSpPr/>
          <p:nvPr/>
        </p:nvGrpSpPr>
        <p:grpSpPr>
          <a:xfrm>
            <a:off x="4333104" y="2337435"/>
            <a:ext cx="6065596" cy="790575"/>
            <a:chOff x="5932" y="2878"/>
            <a:chExt cx="8553" cy="1245"/>
          </a:xfrm>
        </p:grpSpPr>
        <p:grpSp>
          <p:nvGrpSpPr>
            <p:cNvPr id="52" name="组合 51"/>
            <p:cNvGrpSpPr/>
            <p:nvPr/>
          </p:nvGrpSpPr>
          <p:grpSpPr>
            <a:xfrm>
              <a:off x="5932" y="2878"/>
              <a:ext cx="1118" cy="1125"/>
              <a:chOff x="1921773" y="1697031"/>
              <a:chExt cx="709613" cy="714375"/>
            </a:xfrm>
          </p:grpSpPr>
          <p:sp>
            <p:nvSpPr>
              <p:cNvPr id="53" name="Freeform 23"/>
              <p:cNvSpPr/>
              <p:nvPr/>
            </p:nvSpPr>
            <p:spPr bwMode="auto">
              <a:xfrm>
                <a:off x="1921773" y="1697031"/>
                <a:ext cx="709613" cy="714375"/>
              </a:xfrm>
              <a:custGeom>
                <a:avLst/>
                <a:gdLst>
                  <a:gd name="T0" fmla="*/ 91 w 865"/>
                  <a:gd name="T1" fmla="*/ 0 h 865"/>
                  <a:gd name="T2" fmla="*/ 774 w 865"/>
                  <a:gd name="T3" fmla="*/ 0 h 865"/>
                  <a:gd name="T4" fmla="*/ 865 w 865"/>
                  <a:gd name="T5" fmla="*/ 91 h 865"/>
                  <a:gd name="T6" fmla="*/ 865 w 865"/>
                  <a:gd name="T7" fmla="*/ 774 h 865"/>
                  <a:gd name="T8" fmla="*/ 774 w 865"/>
                  <a:gd name="T9" fmla="*/ 865 h 865"/>
                  <a:gd name="T10" fmla="*/ 91 w 865"/>
                  <a:gd name="T11" fmla="*/ 865 h 865"/>
                  <a:gd name="T12" fmla="*/ 0 w 865"/>
                  <a:gd name="T13" fmla="*/ 774 h 865"/>
                  <a:gd name="T14" fmla="*/ 0 w 865"/>
                  <a:gd name="T15" fmla="*/ 91 h 865"/>
                  <a:gd name="T16" fmla="*/ 91 w 865"/>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5">
                    <a:moveTo>
                      <a:pt x="91" y="0"/>
                    </a:moveTo>
                    <a:lnTo>
                      <a:pt x="774" y="0"/>
                    </a:lnTo>
                    <a:cubicBezTo>
                      <a:pt x="824" y="0"/>
                      <a:pt x="865" y="41"/>
                      <a:pt x="865" y="91"/>
                    </a:cubicBezTo>
                    <a:lnTo>
                      <a:pt x="865" y="774"/>
                    </a:lnTo>
                    <a:cubicBezTo>
                      <a:pt x="865" y="824"/>
                      <a:pt x="824" y="865"/>
                      <a:pt x="774" y="865"/>
                    </a:cubicBezTo>
                    <a:lnTo>
                      <a:pt x="91" y="865"/>
                    </a:lnTo>
                    <a:cubicBezTo>
                      <a:pt x="41" y="865"/>
                      <a:pt x="0" y="824"/>
                      <a:pt x="0" y="774"/>
                    </a:cubicBezTo>
                    <a:lnTo>
                      <a:pt x="0" y="91"/>
                    </a:lnTo>
                    <a:cubicBezTo>
                      <a:pt x="0" y="41"/>
                      <a:pt x="41" y="0"/>
                      <a:pt x="91" y="0"/>
                    </a:cubicBezTo>
                    <a:close/>
                  </a:path>
                </a:pathLst>
              </a:custGeom>
              <a:solidFill>
                <a:srgbClr val="C00000"/>
              </a:solidFill>
              <a:ln w="19050" cap="flat">
                <a:solidFill>
                  <a:schemeClr val="bg1"/>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endParaRPr lang="zh-CN" altLang="en-US" sz="1400">
                  <a:solidFill>
                    <a:schemeClr val="bg2"/>
                  </a:solidFill>
                  <a:latin typeface="Impact" panose="020B0806030902050204" pitchFamily="34" charset="0"/>
                  <a:ea typeface="微软雅黑" panose="020B0503020204020204" charset="-122"/>
                  <a:cs typeface="+mn-ea"/>
                  <a:sym typeface="+mn-lt"/>
                </a:endParaRPr>
              </a:p>
            </p:txBody>
          </p:sp>
          <p:sp>
            <p:nvSpPr>
              <p:cNvPr id="54" name="TextBox 58"/>
              <p:cNvSpPr txBox="1"/>
              <p:nvPr/>
            </p:nvSpPr>
            <p:spPr>
              <a:xfrm>
                <a:off x="1948114" y="1731051"/>
                <a:ext cx="656614"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600" i="0" u="none" strike="noStrike" kern="1200" cap="none" spc="0" normalizeH="0" baseline="0" noProof="0" dirty="0">
                    <a:ln>
                      <a:noFill/>
                    </a:ln>
                    <a:solidFill>
                      <a:srgbClr val="FFFFFF"/>
                    </a:solidFill>
                    <a:effectLst/>
                    <a:uLnTx/>
                    <a:uFillTx/>
                    <a:latin typeface="Impact" panose="020B0806030902050204" pitchFamily="34" charset="0"/>
                    <a:ea typeface="微软雅黑" panose="020B0503020204020204" charset="-122"/>
                    <a:cs typeface="+mn-ea"/>
                    <a:sym typeface="+mn-lt"/>
                  </a:rPr>
                  <a:t>02</a:t>
                </a:r>
              </a:p>
            </p:txBody>
          </p:sp>
        </p:grpSp>
        <p:sp>
          <p:nvSpPr>
            <p:cNvPr id="55" name="TextBox 47"/>
            <p:cNvSpPr txBox="1"/>
            <p:nvPr/>
          </p:nvSpPr>
          <p:spPr>
            <a:xfrm>
              <a:off x="7669" y="3006"/>
              <a:ext cx="6816" cy="725"/>
            </a:xfrm>
            <a:prstGeom prst="rect">
              <a:avLst/>
            </a:prstGeom>
            <a:noFill/>
          </p:spPr>
          <p:txBody>
            <a:bodyPr wrap="square" rtlCol="0">
              <a:spAutoFit/>
            </a:bodyPr>
            <a:lstStyle>
              <a:defPPr>
                <a:defRPr lang="zh-CN"/>
              </a:defPPr>
              <a:lvl1pPr>
                <a:defRPr sz="3600" b="0">
                  <a:latin typeface="方正粗雅宋_GBK" panose="02000000000000000000" pitchFamily="2" charset="-122"/>
                  <a:ea typeface="方正粗雅宋_GBK" panose="02000000000000000000" pitchFamily="2" charset="-122"/>
                  <a:cs typeface="+mn-ea"/>
                </a:defRPr>
              </a:lvl1pPr>
            </a:lstStyle>
            <a:p>
              <a:r>
                <a:rPr lang="zh-CN" altLang="en-US" sz="2400" b="1" dirty="0" smtClean="0">
                  <a:solidFill>
                    <a:srgbClr val="C00000"/>
                  </a:solidFill>
                  <a:latin typeface="腾祥铁山楷书简" panose="01010104010101010101" pitchFamily="2" charset="-122"/>
                  <a:ea typeface="腾祥铁山楷书简" panose="01010104010101010101" pitchFamily="2" charset="-122"/>
                </a:rPr>
                <a:t>党的机构编制工作发展历程</a:t>
              </a:r>
              <a:endParaRPr lang="zh-CN" altLang="en-US" sz="2400" b="1" dirty="0">
                <a:solidFill>
                  <a:srgbClr val="C00000"/>
                </a:solidFill>
                <a:latin typeface="腾祥铁山楷书简" panose="01010104010101010101" pitchFamily="2" charset="-122"/>
                <a:ea typeface="腾祥铁山楷书简" panose="01010104010101010101" pitchFamily="2" charset="-122"/>
              </a:endParaRPr>
            </a:p>
          </p:txBody>
        </p:sp>
        <p:sp>
          <p:nvSpPr>
            <p:cNvPr id="56" name="文本框 55"/>
            <p:cNvSpPr txBox="1"/>
            <p:nvPr/>
          </p:nvSpPr>
          <p:spPr>
            <a:xfrm>
              <a:off x="7665" y="3543"/>
              <a:ext cx="6079" cy="580"/>
            </a:xfrm>
            <a:prstGeom prst="rect">
              <a:avLst/>
            </a:prstGeom>
            <a:noFill/>
          </p:spPr>
          <p:txBody>
            <a:bodyPr wrap="square" rtlCol="0">
              <a:spAutoFit/>
            </a:bodyPr>
            <a:lstStyle/>
            <a:p>
              <a:endParaRPr lang="zh-CN" altLang="en-US" dirty="0">
                <a:solidFill>
                  <a:srgbClr val="080808"/>
                </a:solidFill>
                <a:latin typeface="微软雅黑" panose="020B0503020204020204" charset="-122"/>
                <a:ea typeface="微软雅黑" panose="020B0503020204020204" charset="-122"/>
              </a:endParaRPr>
            </a:p>
          </p:txBody>
        </p:sp>
      </p:grpSp>
      <p:grpSp>
        <p:nvGrpSpPr>
          <p:cNvPr id="57" name="组合 56"/>
          <p:cNvGrpSpPr/>
          <p:nvPr/>
        </p:nvGrpSpPr>
        <p:grpSpPr>
          <a:xfrm>
            <a:off x="4332330" y="3296920"/>
            <a:ext cx="6582804" cy="1200150"/>
            <a:chOff x="5931" y="2778"/>
            <a:chExt cx="8512" cy="1890"/>
          </a:xfrm>
        </p:grpSpPr>
        <p:grpSp>
          <p:nvGrpSpPr>
            <p:cNvPr id="58" name="组合 57"/>
            <p:cNvGrpSpPr/>
            <p:nvPr/>
          </p:nvGrpSpPr>
          <p:grpSpPr>
            <a:xfrm>
              <a:off x="5931" y="2878"/>
              <a:ext cx="1025" cy="1125"/>
              <a:chOff x="1921773" y="1697031"/>
              <a:chExt cx="650725" cy="714375"/>
            </a:xfrm>
          </p:grpSpPr>
          <p:sp>
            <p:nvSpPr>
              <p:cNvPr id="59" name="Freeform 23"/>
              <p:cNvSpPr/>
              <p:nvPr/>
            </p:nvSpPr>
            <p:spPr bwMode="auto">
              <a:xfrm>
                <a:off x="1921773" y="1697031"/>
                <a:ext cx="650725" cy="714375"/>
              </a:xfrm>
              <a:custGeom>
                <a:avLst/>
                <a:gdLst>
                  <a:gd name="T0" fmla="*/ 91 w 865"/>
                  <a:gd name="T1" fmla="*/ 0 h 865"/>
                  <a:gd name="T2" fmla="*/ 774 w 865"/>
                  <a:gd name="T3" fmla="*/ 0 h 865"/>
                  <a:gd name="T4" fmla="*/ 865 w 865"/>
                  <a:gd name="T5" fmla="*/ 91 h 865"/>
                  <a:gd name="T6" fmla="*/ 865 w 865"/>
                  <a:gd name="T7" fmla="*/ 774 h 865"/>
                  <a:gd name="T8" fmla="*/ 774 w 865"/>
                  <a:gd name="T9" fmla="*/ 865 h 865"/>
                  <a:gd name="T10" fmla="*/ 91 w 865"/>
                  <a:gd name="T11" fmla="*/ 865 h 865"/>
                  <a:gd name="T12" fmla="*/ 0 w 865"/>
                  <a:gd name="T13" fmla="*/ 774 h 865"/>
                  <a:gd name="T14" fmla="*/ 0 w 865"/>
                  <a:gd name="T15" fmla="*/ 91 h 865"/>
                  <a:gd name="T16" fmla="*/ 91 w 865"/>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5">
                    <a:moveTo>
                      <a:pt x="91" y="0"/>
                    </a:moveTo>
                    <a:lnTo>
                      <a:pt x="774" y="0"/>
                    </a:lnTo>
                    <a:cubicBezTo>
                      <a:pt x="824" y="0"/>
                      <a:pt x="865" y="41"/>
                      <a:pt x="865" y="91"/>
                    </a:cubicBezTo>
                    <a:lnTo>
                      <a:pt x="865" y="774"/>
                    </a:lnTo>
                    <a:cubicBezTo>
                      <a:pt x="865" y="824"/>
                      <a:pt x="824" y="865"/>
                      <a:pt x="774" y="865"/>
                    </a:cubicBezTo>
                    <a:lnTo>
                      <a:pt x="91" y="865"/>
                    </a:lnTo>
                    <a:cubicBezTo>
                      <a:pt x="41" y="865"/>
                      <a:pt x="0" y="824"/>
                      <a:pt x="0" y="774"/>
                    </a:cubicBezTo>
                    <a:lnTo>
                      <a:pt x="0" y="91"/>
                    </a:lnTo>
                    <a:cubicBezTo>
                      <a:pt x="0" y="41"/>
                      <a:pt x="41" y="0"/>
                      <a:pt x="91" y="0"/>
                    </a:cubicBezTo>
                    <a:close/>
                  </a:path>
                </a:pathLst>
              </a:custGeom>
              <a:solidFill>
                <a:srgbClr val="C00000"/>
              </a:solidFill>
              <a:ln w="19050" cap="flat">
                <a:solidFill>
                  <a:schemeClr val="bg1"/>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endParaRPr lang="zh-CN" altLang="en-US" sz="1400">
                  <a:solidFill>
                    <a:schemeClr val="bg2"/>
                  </a:solidFill>
                  <a:latin typeface="Impact" panose="020B0806030902050204" pitchFamily="34" charset="0"/>
                  <a:ea typeface="微软雅黑" panose="020B0503020204020204" charset="-122"/>
                  <a:cs typeface="+mn-ea"/>
                  <a:sym typeface="+mn-lt"/>
                </a:endParaRPr>
              </a:p>
            </p:txBody>
          </p:sp>
          <p:sp>
            <p:nvSpPr>
              <p:cNvPr id="60" name="TextBox 58"/>
              <p:cNvSpPr txBox="1"/>
              <p:nvPr/>
            </p:nvSpPr>
            <p:spPr>
              <a:xfrm>
                <a:off x="1941449" y="1731050"/>
                <a:ext cx="631049"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600" i="0" u="none" strike="noStrike" kern="1200" cap="none" spc="0" normalizeH="0" baseline="0" noProof="0" dirty="0">
                    <a:ln>
                      <a:noFill/>
                    </a:ln>
                    <a:solidFill>
                      <a:srgbClr val="FFFFFF"/>
                    </a:solidFill>
                    <a:effectLst/>
                    <a:uLnTx/>
                    <a:uFillTx/>
                    <a:latin typeface="Impact" panose="020B0806030902050204" pitchFamily="34" charset="0"/>
                    <a:ea typeface="微软雅黑" panose="020B0503020204020204" charset="-122"/>
                    <a:cs typeface="+mn-ea"/>
                    <a:sym typeface="+mn-lt"/>
                  </a:rPr>
                  <a:t>03</a:t>
                </a:r>
              </a:p>
            </p:txBody>
          </p:sp>
        </p:grpSp>
        <p:sp>
          <p:nvSpPr>
            <p:cNvPr id="61" name="TextBox 47"/>
            <p:cNvSpPr txBox="1"/>
            <p:nvPr/>
          </p:nvSpPr>
          <p:spPr>
            <a:xfrm>
              <a:off x="7506" y="2778"/>
              <a:ext cx="6937" cy="1890"/>
            </a:xfrm>
            <a:prstGeom prst="rect">
              <a:avLst/>
            </a:prstGeom>
            <a:noFill/>
          </p:spPr>
          <p:txBody>
            <a:bodyPr wrap="square" rtlCol="0">
              <a:spAutoFit/>
            </a:bodyPr>
            <a:lstStyle>
              <a:defPPr>
                <a:defRPr lang="zh-CN"/>
              </a:defPPr>
              <a:lvl1pPr>
                <a:defRPr sz="3600" b="0">
                  <a:latin typeface="方正粗雅宋_GBK" panose="02000000000000000000" pitchFamily="2" charset="-122"/>
                  <a:ea typeface="方正粗雅宋_GBK" panose="02000000000000000000" pitchFamily="2" charset="-122"/>
                  <a:cs typeface="+mn-ea"/>
                </a:defRPr>
              </a:lvl1pPr>
            </a:lstStyle>
            <a:p>
              <a:r>
                <a:rPr lang="zh-CN" altLang="en-US" sz="2400" b="1" dirty="0" smtClean="0">
                  <a:solidFill>
                    <a:srgbClr val="C00000"/>
                  </a:solidFill>
                  <a:latin typeface="腾祥铁山楷书简" panose="01010104010101010101" pitchFamily="2" charset="-122"/>
                  <a:ea typeface="腾祥铁山楷书简" panose="01010104010101010101" pitchFamily="2" charset="-122"/>
                </a:rPr>
                <a:t>准确把握机构编制工作</a:t>
              </a:r>
              <a:r>
                <a:rPr lang="zh-CN" altLang="en-US" sz="2400" b="1" dirty="0">
                  <a:solidFill>
                    <a:srgbClr val="C00000"/>
                  </a:solidFill>
                  <a:latin typeface="腾祥铁山楷书简" panose="01010104010101010101" pitchFamily="2" charset="-122"/>
                  <a:ea typeface="腾祥铁山楷书简" panose="01010104010101010101" pitchFamily="2" charset="-122"/>
                </a:rPr>
                <a:t>鲜明</a:t>
              </a:r>
              <a:r>
                <a:rPr lang="zh-CN" altLang="en-US" sz="2400" b="1" dirty="0" smtClean="0">
                  <a:solidFill>
                    <a:srgbClr val="C00000"/>
                  </a:solidFill>
                  <a:latin typeface="腾祥铁山楷书简" panose="01010104010101010101" pitchFamily="2" charset="-122"/>
                  <a:ea typeface="腾祥铁山楷书简" panose="01010104010101010101" pitchFamily="2" charset="-122"/>
                </a:rPr>
                <a:t>属性</a:t>
              </a:r>
              <a:endParaRPr lang="en-US" altLang="zh-CN" sz="2400" b="1" dirty="0" smtClean="0">
                <a:solidFill>
                  <a:srgbClr val="C00000"/>
                </a:solidFill>
                <a:latin typeface="腾祥铁山楷书简" panose="01010104010101010101" pitchFamily="2" charset="-122"/>
                <a:ea typeface="腾祥铁山楷书简" panose="01010104010101010101" pitchFamily="2" charset="-122"/>
              </a:endParaRPr>
            </a:p>
            <a:p>
              <a:r>
                <a:rPr lang="zh-CN" altLang="en-US" sz="2400" b="1" dirty="0" smtClean="0">
                  <a:solidFill>
                    <a:srgbClr val="C00000"/>
                  </a:solidFill>
                  <a:latin typeface="腾祥铁山楷书简" panose="01010104010101010101" pitchFamily="2" charset="-122"/>
                  <a:ea typeface="腾祥铁山楷书简" panose="01010104010101010101" pitchFamily="2" charset="-122"/>
                </a:rPr>
                <a:t>进一步</a:t>
              </a:r>
              <a:r>
                <a:rPr lang="zh-CN" altLang="en-US" sz="2400" b="1" dirty="0">
                  <a:solidFill>
                    <a:srgbClr val="C00000"/>
                  </a:solidFill>
                  <a:latin typeface="腾祥铁山楷书简" panose="01010104010101010101" pitchFamily="2" charset="-122"/>
                  <a:ea typeface="腾祥铁山楷书简" panose="01010104010101010101" pitchFamily="2" charset="-122"/>
                </a:rPr>
                <a:t>明确作风建设</a:t>
              </a:r>
              <a:r>
                <a:rPr lang="zh-CN" altLang="en-US" sz="2400" b="1" dirty="0" smtClean="0">
                  <a:solidFill>
                    <a:srgbClr val="C00000"/>
                  </a:solidFill>
                  <a:latin typeface="腾祥铁山楷书简" panose="01010104010101010101" pitchFamily="2" charset="-122"/>
                  <a:ea typeface="腾祥铁山楷书简" panose="01010104010101010101" pitchFamily="2" charset="-122"/>
                </a:rPr>
                <a:t>的方向</a:t>
              </a:r>
              <a:endParaRPr lang="zh-CN" altLang="en-US" sz="2400" b="1" dirty="0">
                <a:solidFill>
                  <a:srgbClr val="C00000"/>
                </a:solidFill>
                <a:latin typeface="腾祥铁山楷书简" panose="01010104010101010101" pitchFamily="2" charset="-122"/>
                <a:ea typeface="腾祥铁山楷书简" panose="01010104010101010101" pitchFamily="2" charset="-122"/>
              </a:endParaRPr>
            </a:p>
            <a:p>
              <a:endParaRPr lang="zh-CN" altLang="en-US" sz="2400" b="1" dirty="0">
                <a:solidFill>
                  <a:srgbClr val="C00000"/>
                </a:solidFill>
                <a:latin typeface="微软雅黑" panose="020B0503020204020204" charset="-122"/>
                <a:ea typeface="微软雅黑" panose="020B0503020204020204" charset="-122"/>
              </a:endParaRPr>
            </a:p>
          </p:txBody>
        </p:sp>
      </p:grpSp>
      <p:grpSp>
        <p:nvGrpSpPr>
          <p:cNvPr id="63" name="组合 62"/>
          <p:cNvGrpSpPr/>
          <p:nvPr/>
        </p:nvGrpSpPr>
        <p:grpSpPr>
          <a:xfrm>
            <a:off x="4333104" y="4319905"/>
            <a:ext cx="6035811" cy="831215"/>
            <a:chOff x="5932" y="2778"/>
            <a:chExt cx="8511" cy="1309"/>
          </a:xfrm>
        </p:grpSpPr>
        <p:grpSp>
          <p:nvGrpSpPr>
            <p:cNvPr id="64" name="组合 63"/>
            <p:cNvGrpSpPr/>
            <p:nvPr/>
          </p:nvGrpSpPr>
          <p:grpSpPr>
            <a:xfrm>
              <a:off x="5932" y="2878"/>
              <a:ext cx="1118" cy="1125"/>
              <a:chOff x="1921773" y="1697031"/>
              <a:chExt cx="709613" cy="714375"/>
            </a:xfrm>
          </p:grpSpPr>
          <p:sp>
            <p:nvSpPr>
              <p:cNvPr id="65" name="Freeform 23"/>
              <p:cNvSpPr/>
              <p:nvPr/>
            </p:nvSpPr>
            <p:spPr bwMode="auto">
              <a:xfrm>
                <a:off x="1921773" y="1697031"/>
                <a:ext cx="709613" cy="714375"/>
              </a:xfrm>
              <a:custGeom>
                <a:avLst/>
                <a:gdLst>
                  <a:gd name="T0" fmla="*/ 91 w 865"/>
                  <a:gd name="T1" fmla="*/ 0 h 865"/>
                  <a:gd name="T2" fmla="*/ 774 w 865"/>
                  <a:gd name="T3" fmla="*/ 0 h 865"/>
                  <a:gd name="T4" fmla="*/ 865 w 865"/>
                  <a:gd name="T5" fmla="*/ 91 h 865"/>
                  <a:gd name="T6" fmla="*/ 865 w 865"/>
                  <a:gd name="T7" fmla="*/ 774 h 865"/>
                  <a:gd name="T8" fmla="*/ 774 w 865"/>
                  <a:gd name="T9" fmla="*/ 865 h 865"/>
                  <a:gd name="T10" fmla="*/ 91 w 865"/>
                  <a:gd name="T11" fmla="*/ 865 h 865"/>
                  <a:gd name="T12" fmla="*/ 0 w 865"/>
                  <a:gd name="T13" fmla="*/ 774 h 865"/>
                  <a:gd name="T14" fmla="*/ 0 w 865"/>
                  <a:gd name="T15" fmla="*/ 91 h 865"/>
                  <a:gd name="T16" fmla="*/ 91 w 865"/>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5">
                    <a:moveTo>
                      <a:pt x="91" y="0"/>
                    </a:moveTo>
                    <a:lnTo>
                      <a:pt x="774" y="0"/>
                    </a:lnTo>
                    <a:cubicBezTo>
                      <a:pt x="824" y="0"/>
                      <a:pt x="865" y="41"/>
                      <a:pt x="865" y="91"/>
                    </a:cubicBezTo>
                    <a:lnTo>
                      <a:pt x="865" y="774"/>
                    </a:lnTo>
                    <a:cubicBezTo>
                      <a:pt x="865" y="824"/>
                      <a:pt x="824" y="865"/>
                      <a:pt x="774" y="865"/>
                    </a:cubicBezTo>
                    <a:lnTo>
                      <a:pt x="91" y="865"/>
                    </a:lnTo>
                    <a:cubicBezTo>
                      <a:pt x="41" y="865"/>
                      <a:pt x="0" y="824"/>
                      <a:pt x="0" y="774"/>
                    </a:cubicBezTo>
                    <a:lnTo>
                      <a:pt x="0" y="91"/>
                    </a:lnTo>
                    <a:cubicBezTo>
                      <a:pt x="0" y="41"/>
                      <a:pt x="41" y="0"/>
                      <a:pt x="91" y="0"/>
                    </a:cubicBezTo>
                    <a:close/>
                  </a:path>
                </a:pathLst>
              </a:custGeom>
              <a:solidFill>
                <a:srgbClr val="C00000"/>
              </a:solidFill>
              <a:ln w="19050" cap="flat">
                <a:solidFill>
                  <a:schemeClr val="bg1"/>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endParaRPr lang="zh-CN" altLang="en-US" sz="1400">
                  <a:solidFill>
                    <a:schemeClr val="bg2"/>
                  </a:solidFill>
                  <a:latin typeface="Impact" panose="020B0806030902050204" pitchFamily="34" charset="0"/>
                  <a:ea typeface="微软雅黑" panose="020B0503020204020204" charset="-122"/>
                  <a:cs typeface="+mn-ea"/>
                  <a:sym typeface="+mn-lt"/>
                </a:endParaRPr>
              </a:p>
            </p:txBody>
          </p:sp>
          <p:sp>
            <p:nvSpPr>
              <p:cNvPr id="66" name="TextBox 58"/>
              <p:cNvSpPr txBox="1"/>
              <p:nvPr/>
            </p:nvSpPr>
            <p:spPr>
              <a:xfrm>
                <a:off x="1948431" y="1731051"/>
                <a:ext cx="656297" cy="645160"/>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600" i="0" u="none" strike="noStrike" kern="1200" cap="none" spc="0" normalizeH="0" baseline="0" noProof="0" dirty="0">
                    <a:ln>
                      <a:noFill/>
                    </a:ln>
                    <a:solidFill>
                      <a:srgbClr val="FFFFFF"/>
                    </a:solidFill>
                    <a:effectLst/>
                    <a:uLnTx/>
                    <a:uFillTx/>
                    <a:latin typeface="Impact" panose="020B0806030902050204" pitchFamily="34" charset="0"/>
                    <a:ea typeface="微软雅黑" panose="020B0503020204020204" charset="-122"/>
                    <a:cs typeface="+mn-ea"/>
                    <a:sym typeface="+mn-lt"/>
                  </a:rPr>
                  <a:t>04</a:t>
                </a:r>
              </a:p>
            </p:txBody>
          </p:sp>
        </p:grpSp>
        <p:sp>
          <p:nvSpPr>
            <p:cNvPr id="67" name="TextBox 47"/>
            <p:cNvSpPr txBox="1"/>
            <p:nvPr/>
          </p:nvSpPr>
          <p:spPr>
            <a:xfrm>
              <a:off x="7627" y="2778"/>
              <a:ext cx="6816" cy="1309"/>
            </a:xfrm>
            <a:prstGeom prst="rect">
              <a:avLst/>
            </a:prstGeom>
            <a:noFill/>
          </p:spPr>
          <p:txBody>
            <a:bodyPr wrap="square" rtlCol="0">
              <a:spAutoFit/>
            </a:bodyPr>
            <a:lstStyle>
              <a:defPPr>
                <a:defRPr lang="zh-CN"/>
              </a:defPPr>
              <a:lvl1pPr>
                <a:defRPr sz="3600" b="0">
                  <a:latin typeface="方正粗雅宋_GBK" panose="02000000000000000000" pitchFamily="2" charset="-122"/>
                  <a:ea typeface="方正粗雅宋_GBK" panose="02000000000000000000" pitchFamily="2" charset="-122"/>
                  <a:cs typeface="+mn-ea"/>
                </a:defRPr>
              </a:lvl1pPr>
            </a:lstStyle>
            <a:p>
              <a:r>
                <a:rPr lang="zh-CN" altLang="en-US" sz="2400" b="1" dirty="0">
                  <a:solidFill>
                    <a:srgbClr val="C00000"/>
                  </a:solidFill>
                  <a:latin typeface="腾祥铁山楷书简" panose="01010104010101010101" pitchFamily="2" charset="-122"/>
                  <a:ea typeface="腾祥铁山楷书简" panose="01010104010101010101" pitchFamily="2" charset="-122"/>
                </a:rPr>
                <a:t>紧</a:t>
              </a:r>
              <a:r>
                <a:rPr lang="zh-CN" altLang="en-US" sz="2400" b="1" dirty="0" smtClean="0">
                  <a:solidFill>
                    <a:srgbClr val="C00000"/>
                  </a:solidFill>
                  <a:latin typeface="腾祥铁山楷书简" panose="01010104010101010101" pitchFamily="2" charset="-122"/>
                  <a:ea typeface="腾祥铁山楷书简" panose="01010104010101010101" pitchFamily="2" charset="-122"/>
                </a:rPr>
                <a:t>扣机构编制事业高质量发展</a:t>
              </a:r>
              <a:endParaRPr lang="en-US" altLang="zh-CN" sz="2400" b="1" dirty="0" smtClean="0">
                <a:solidFill>
                  <a:srgbClr val="C00000"/>
                </a:solidFill>
                <a:latin typeface="腾祥铁山楷书简" panose="01010104010101010101" pitchFamily="2" charset="-122"/>
                <a:ea typeface="腾祥铁山楷书简" panose="01010104010101010101" pitchFamily="2" charset="-122"/>
              </a:endParaRPr>
            </a:p>
            <a:p>
              <a:r>
                <a:rPr lang="zh-CN" altLang="en-US" sz="2400" b="1" dirty="0" smtClean="0">
                  <a:solidFill>
                    <a:srgbClr val="C00000"/>
                  </a:solidFill>
                  <a:latin typeface="腾祥铁山楷书简" panose="01010104010101010101" pitchFamily="2" charset="-122"/>
                  <a:ea typeface="腾祥铁山楷书简" panose="01010104010101010101" pitchFamily="2" charset="-122"/>
                </a:rPr>
                <a:t>进一步</a:t>
              </a:r>
              <a:r>
                <a:rPr lang="zh-CN" altLang="en-US" sz="2400" b="1" dirty="0">
                  <a:solidFill>
                    <a:srgbClr val="C00000"/>
                  </a:solidFill>
                  <a:latin typeface="腾祥铁山楷书简" panose="01010104010101010101" pitchFamily="2" charset="-122"/>
                  <a:ea typeface="腾祥铁山楷书简" panose="01010104010101010101" pitchFamily="2" charset="-122"/>
                </a:rPr>
                <a:t>聚焦作风建设的重点</a:t>
              </a:r>
            </a:p>
          </p:txBody>
        </p:sp>
      </p:grpSp>
    </p:spTree>
  </p:cSld>
  <p:clrMapOvr>
    <a:masterClrMapping/>
  </p:clrMapOvr>
  <p:transition spd="slow">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1"/>
          <p:nvPr/>
        </p:nvSpPr>
        <p:spPr>
          <a:xfrm>
            <a:off x="408724" y="154271"/>
            <a:ext cx="11012132" cy="660245"/>
          </a:xfrm>
          <a:prstGeom prst="rect">
            <a:avLst/>
          </a:prstGeom>
          <a:noFill/>
        </p:spPr>
        <p:txBody>
          <a:bodyPr wrap="square" rtlCol="0">
            <a:spAutoFit/>
          </a:bodyPr>
          <a:lstStyle/>
          <a:p>
            <a:pPr algn="ctr">
              <a:lnSpc>
                <a:spcPct val="110000"/>
              </a:lnSpc>
            </a:pPr>
            <a:r>
              <a:rPr lang="zh-CN" altLang="en-US" sz="3355" b="1" dirty="0">
                <a:solidFill>
                  <a:srgbClr val="C00000"/>
                </a:solidFill>
                <a:latin typeface="微软雅黑" panose="020B0503020204020204" charset="-122"/>
                <a:ea typeface="微软雅黑" panose="020B0503020204020204" charset="-122"/>
                <a:sym typeface="+mn-ea"/>
              </a:rPr>
              <a:t>紧扣机构编制</a:t>
            </a:r>
            <a:r>
              <a:rPr lang="zh-CN" altLang="en-US" sz="3355" b="1" dirty="0" smtClean="0">
                <a:solidFill>
                  <a:srgbClr val="C00000"/>
                </a:solidFill>
                <a:latin typeface="微软雅黑" panose="020B0503020204020204" charset="-122"/>
                <a:ea typeface="微软雅黑" panose="020B0503020204020204" charset="-122"/>
                <a:sym typeface="+mn-ea"/>
              </a:rPr>
              <a:t>事业高质量</a:t>
            </a:r>
            <a:r>
              <a:rPr lang="zh-CN" altLang="en-US" sz="3355" b="1" dirty="0">
                <a:solidFill>
                  <a:srgbClr val="C00000"/>
                </a:solidFill>
                <a:latin typeface="微软雅黑" panose="020B0503020204020204" charset="-122"/>
                <a:ea typeface="微软雅黑" panose="020B0503020204020204" charset="-122"/>
                <a:sym typeface="+mn-ea"/>
              </a:rPr>
              <a:t>发展 进一步聚焦作风建设的重点</a:t>
            </a:r>
          </a:p>
        </p:txBody>
      </p:sp>
      <p:sp>
        <p:nvSpPr>
          <p:cNvPr id="4" name="任意多边形 30"/>
          <p:cNvSpPr/>
          <p:nvPr/>
        </p:nvSpPr>
        <p:spPr>
          <a:xfrm flipV="1">
            <a:off x="685799" y="725597"/>
            <a:ext cx="11520000" cy="396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latin typeface="Arial" panose="020B0604020202020204" pitchFamily="34" charset="0"/>
              <a:ea typeface="微软雅黑" panose="020B0503020204020204" charset="-122"/>
              <a:sym typeface="Arial" panose="020B0604020202020204" pitchFamily="34" charset="0"/>
            </a:endParaRPr>
          </a:p>
        </p:txBody>
      </p:sp>
      <p:sp>
        <p:nvSpPr>
          <p:cNvPr id="5" name="任意多边形 31"/>
          <p:cNvSpPr/>
          <p:nvPr/>
        </p:nvSpPr>
        <p:spPr>
          <a:xfrm>
            <a:off x="0" y="236409"/>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solidFill>
                <a:srgbClr val="7EC234"/>
              </a:solidFill>
              <a:latin typeface="Arial" panose="020B0604020202020204" pitchFamily="34" charset="0"/>
              <a:ea typeface="微软雅黑" panose="020B0503020204020204" charset="-122"/>
              <a:sym typeface="Arial" panose="020B0604020202020204" pitchFamily="34" charset="0"/>
            </a:endParaRPr>
          </a:p>
        </p:txBody>
      </p:sp>
      <p:pic>
        <p:nvPicPr>
          <p:cNvPr id="44" name="Picture 3" descr="C:\Users\Administrator\Desktop\党政机关\素材\党徽\Nipic_5916570_2012061822032932139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7553" y="0"/>
            <a:ext cx="971550" cy="882015"/>
          </a:xfrm>
          <a:prstGeom prst="rect">
            <a:avLst/>
          </a:prstGeom>
          <a:noFill/>
          <a:extLst>
            <a:ext uri="{909E8E84-426E-40DD-AFC4-6F175D3DCCD1}">
              <a14:hiddenFill xmlns:a14="http://schemas.microsoft.com/office/drawing/2010/main">
                <a:solidFill>
                  <a:srgbClr val="FFFFFF"/>
                </a:solidFill>
              </a14:hiddenFill>
            </a:ext>
          </a:extLst>
        </p:spPr>
      </p:pic>
      <p:sp>
        <p:nvSpPr>
          <p:cNvPr id="22" name="椭圆 21"/>
          <p:cNvSpPr/>
          <p:nvPr/>
        </p:nvSpPr>
        <p:spPr>
          <a:xfrm>
            <a:off x="6152267" y="1947566"/>
            <a:ext cx="576622" cy="576785"/>
          </a:xfrm>
          <a:prstGeom prst="ellipse">
            <a:avLst/>
          </a:prstGeom>
          <a:solidFill>
            <a:srgbClr val="C0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600" dirty="0">
                <a:latin typeface="Impact MT Std" pitchFamily="34" charset="0"/>
                <a:ea typeface="微软雅黑" panose="020B0503020204020204" charset="-122"/>
              </a:rPr>
              <a:t>1</a:t>
            </a:r>
            <a:endParaRPr lang="zh-CN" altLang="en-US" sz="1600" dirty="0">
              <a:latin typeface="Impact MT Std" pitchFamily="34" charset="0"/>
              <a:ea typeface="微软雅黑" panose="020B0503020204020204" charset="-122"/>
            </a:endParaRPr>
          </a:p>
        </p:txBody>
      </p:sp>
      <p:cxnSp>
        <p:nvCxnSpPr>
          <p:cNvPr id="23" name="直接连接符 22"/>
          <p:cNvCxnSpPr/>
          <p:nvPr/>
        </p:nvCxnSpPr>
        <p:spPr>
          <a:xfrm>
            <a:off x="6716705" y="2235888"/>
            <a:ext cx="1007039" cy="0"/>
          </a:xfrm>
          <a:prstGeom prst="line">
            <a:avLst/>
          </a:prstGeom>
          <a:ln>
            <a:noFill/>
            <a:tailEnd type="oval" w="sm" len="sm"/>
          </a:ln>
        </p:spPr>
        <p:style>
          <a:lnRef idx="2">
            <a:schemeClr val="accent3">
              <a:shade val="50000"/>
            </a:schemeClr>
          </a:lnRef>
          <a:fillRef idx="1">
            <a:schemeClr val="accent3"/>
          </a:fillRef>
          <a:effectRef idx="0">
            <a:schemeClr val="accent3"/>
          </a:effectRef>
          <a:fontRef idx="minor">
            <a:schemeClr val="lt1"/>
          </a:fontRef>
        </p:style>
      </p:cxnSp>
      <p:sp>
        <p:nvSpPr>
          <p:cNvPr id="24" name="标题 11"/>
          <p:cNvSpPr txBox="1"/>
          <p:nvPr/>
        </p:nvSpPr>
        <p:spPr>
          <a:xfrm>
            <a:off x="6820330" y="1943376"/>
            <a:ext cx="4682822" cy="693824"/>
          </a:xfrm>
          <a:prstGeom prst="rect">
            <a:avLst/>
          </a:prstGeom>
          <a:solidFill>
            <a:srgbClr val="C00000">
              <a:alpha val="78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dirty="0">
                <a:solidFill>
                  <a:schemeClr val="bg1"/>
                </a:solidFill>
                <a:latin typeface="微软雅黑" panose="020B0503020204020204" charset="-122"/>
                <a:ea typeface="微软雅黑" panose="020B0503020204020204" charset="-122"/>
              </a:rPr>
              <a:t>坚持以思想建设为基础</a:t>
            </a:r>
            <a:endParaRPr lang="zh-CN" altLang="en-US" sz="3200" dirty="0">
              <a:solidFill>
                <a:schemeClr val="bg1">
                  <a:lumMod val="50000"/>
                </a:schemeClr>
              </a:solidFill>
              <a:latin typeface="微软雅黑" panose="020B0503020204020204" charset="-122"/>
              <a:ea typeface="微软雅黑" panose="020B0503020204020204" charset="-122"/>
            </a:endParaRPr>
          </a:p>
        </p:txBody>
      </p:sp>
      <p:sp>
        <p:nvSpPr>
          <p:cNvPr id="25" name="椭圆 24"/>
          <p:cNvSpPr/>
          <p:nvPr/>
        </p:nvSpPr>
        <p:spPr>
          <a:xfrm>
            <a:off x="6152268" y="2901108"/>
            <a:ext cx="576622" cy="576785"/>
          </a:xfrm>
          <a:prstGeom prst="ellipse">
            <a:avLst/>
          </a:prstGeom>
          <a:solidFill>
            <a:srgbClr val="C00000">
              <a:alpha val="78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600" dirty="0">
                <a:latin typeface="Impact MT Std" pitchFamily="34" charset="0"/>
                <a:ea typeface="微软雅黑" panose="020B0503020204020204" charset="-122"/>
              </a:rPr>
              <a:t>2</a:t>
            </a:r>
            <a:endParaRPr lang="zh-CN" altLang="en-US" sz="1600" dirty="0">
              <a:latin typeface="Impact MT Std" pitchFamily="34" charset="0"/>
              <a:ea typeface="微软雅黑" panose="020B0503020204020204" charset="-122"/>
            </a:endParaRPr>
          </a:p>
        </p:txBody>
      </p:sp>
      <p:cxnSp>
        <p:nvCxnSpPr>
          <p:cNvPr id="26" name="直接连接符 25"/>
          <p:cNvCxnSpPr/>
          <p:nvPr/>
        </p:nvCxnSpPr>
        <p:spPr>
          <a:xfrm>
            <a:off x="6716706" y="3167840"/>
            <a:ext cx="1007039" cy="0"/>
          </a:xfrm>
          <a:prstGeom prst="line">
            <a:avLst/>
          </a:prstGeom>
          <a:ln>
            <a:noFill/>
            <a:tailEnd type="oval" w="sm" len="sm"/>
          </a:ln>
        </p:spPr>
        <p:style>
          <a:lnRef idx="2">
            <a:schemeClr val="accent3">
              <a:shade val="50000"/>
            </a:schemeClr>
          </a:lnRef>
          <a:fillRef idx="1">
            <a:schemeClr val="accent3"/>
          </a:fillRef>
          <a:effectRef idx="0">
            <a:schemeClr val="accent3"/>
          </a:effectRef>
          <a:fontRef idx="minor">
            <a:schemeClr val="lt1"/>
          </a:fontRef>
        </p:style>
      </p:cxnSp>
      <p:sp>
        <p:nvSpPr>
          <p:cNvPr id="28" name="椭圆 27"/>
          <p:cNvSpPr/>
          <p:nvPr/>
        </p:nvSpPr>
        <p:spPr>
          <a:xfrm>
            <a:off x="6152268" y="3816406"/>
            <a:ext cx="576622" cy="576785"/>
          </a:xfrm>
          <a:prstGeom prst="ellipse">
            <a:avLst/>
          </a:prstGeom>
          <a:solidFill>
            <a:srgbClr val="C0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600" dirty="0">
                <a:latin typeface="Impact MT Std" pitchFamily="34" charset="0"/>
                <a:ea typeface="微软雅黑" panose="020B0503020204020204" charset="-122"/>
              </a:rPr>
              <a:t>3</a:t>
            </a:r>
            <a:endParaRPr lang="zh-CN" altLang="en-US" sz="1600" dirty="0">
              <a:latin typeface="Impact MT Std" pitchFamily="34" charset="0"/>
              <a:ea typeface="微软雅黑" panose="020B0503020204020204" charset="-122"/>
            </a:endParaRPr>
          </a:p>
        </p:txBody>
      </p:sp>
      <p:cxnSp>
        <p:nvCxnSpPr>
          <p:cNvPr id="29" name="直接连接符 28"/>
          <p:cNvCxnSpPr/>
          <p:nvPr/>
        </p:nvCxnSpPr>
        <p:spPr>
          <a:xfrm>
            <a:off x="6716706" y="4083138"/>
            <a:ext cx="1007039" cy="0"/>
          </a:xfrm>
          <a:prstGeom prst="line">
            <a:avLst/>
          </a:prstGeom>
          <a:ln>
            <a:noFill/>
            <a:tailEnd type="oval" w="sm" len="sm"/>
          </a:ln>
        </p:spPr>
        <p:style>
          <a:lnRef idx="2">
            <a:schemeClr val="accent3">
              <a:shade val="50000"/>
            </a:schemeClr>
          </a:lnRef>
          <a:fillRef idx="1">
            <a:schemeClr val="accent3"/>
          </a:fillRef>
          <a:effectRef idx="0">
            <a:schemeClr val="accent3"/>
          </a:effectRef>
          <a:fontRef idx="minor">
            <a:schemeClr val="lt1"/>
          </a:fontRef>
        </p:style>
      </p:cxnSp>
      <p:sp>
        <p:nvSpPr>
          <p:cNvPr id="31" name="椭圆 30"/>
          <p:cNvSpPr/>
          <p:nvPr/>
        </p:nvSpPr>
        <p:spPr>
          <a:xfrm>
            <a:off x="6152269" y="4714904"/>
            <a:ext cx="576622" cy="576785"/>
          </a:xfrm>
          <a:prstGeom prst="ellipse">
            <a:avLst/>
          </a:prstGeom>
          <a:solidFill>
            <a:srgbClr val="C00000">
              <a:alpha val="78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600" dirty="0">
                <a:latin typeface="Impact MT Std" pitchFamily="34" charset="0"/>
                <a:ea typeface="微软雅黑" panose="020B0503020204020204" charset="-122"/>
              </a:rPr>
              <a:t>4</a:t>
            </a:r>
            <a:endParaRPr lang="zh-CN" altLang="en-US" sz="1600" dirty="0">
              <a:latin typeface="Impact MT Std" pitchFamily="34" charset="0"/>
              <a:ea typeface="微软雅黑" panose="020B0503020204020204" charset="-122"/>
            </a:endParaRPr>
          </a:p>
        </p:txBody>
      </p:sp>
      <p:cxnSp>
        <p:nvCxnSpPr>
          <p:cNvPr id="32" name="直接连接符 31"/>
          <p:cNvCxnSpPr/>
          <p:nvPr/>
        </p:nvCxnSpPr>
        <p:spPr>
          <a:xfrm>
            <a:off x="6716707" y="4981636"/>
            <a:ext cx="1007039" cy="0"/>
          </a:xfrm>
          <a:prstGeom prst="line">
            <a:avLst/>
          </a:prstGeom>
          <a:ln>
            <a:noFill/>
            <a:tailEnd type="oval" w="sm" len="sm"/>
          </a:ln>
        </p:spPr>
        <p:style>
          <a:lnRef idx="2">
            <a:schemeClr val="accent3">
              <a:shade val="50000"/>
            </a:schemeClr>
          </a:lnRef>
          <a:fillRef idx="1">
            <a:schemeClr val="accent3"/>
          </a:fillRef>
          <a:effectRef idx="0">
            <a:schemeClr val="accent3"/>
          </a:effectRef>
          <a:fontRef idx="minor">
            <a:schemeClr val="lt1"/>
          </a:fontRef>
        </p:style>
      </p:cxnSp>
      <p:grpSp>
        <p:nvGrpSpPr>
          <p:cNvPr id="34" name="组合 33"/>
          <p:cNvGrpSpPr/>
          <p:nvPr/>
        </p:nvGrpSpPr>
        <p:grpSpPr>
          <a:xfrm>
            <a:off x="1238233" y="2013975"/>
            <a:ext cx="4405356" cy="3277714"/>
            <a:chOff x="6019121" y="1945748"/>
            <a:chExt cx="5184775" cy="3857625"/>
          </a:xfrm>
          <a:solidFill>
            <a:schemeClr val="bg2">
              <a:lumMod val="25000"/>
            </a:schemeClr>
          </a:solidFill>
        </p:grpSpPr>
        <p:sp>
          <p:nvSpPr>
            <p:cNvPr id="35" name="六边形 34"/>
            <p:cNvSpPr/>
            <p:nvPr/>
          </p:nvSpPr>
          <p:spPr>
            <a:xfrm>
              <a:off x="6884308" y="1945748"/>
              <a:ext cx="1836738" cy="1584325"/>
            </a:xfrm>
            <a:prstGeom prst="hexagon">
              <a:avLst/>
            </a:prstGeom>
            <a:solidFill>
              <a:srgbClr val="C00000">
                <a:alpha val="78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4000" b="1" dirty="0" smtClean="0">
                  <a:solidFill>
                    <a:schemeClr val="bg1"/>
                  </a:solidFill>
                </a:rPr>
                <a:t>85%</a:t>
              </a:r>
              <a:endParaRPr lang="zh-CN" altLang="en-US" sz="4000" b="1" dirty="0">
                <a:solidFill>
                  <a:schemeClr val="bg1"/>
                </a:solidFill>
              </a:endParaRPr>
            </a:p>
          </p:txBody>
        </p:sp>
        <p:sp>
          <p:nvSpPr>
            <p:cNvPr id="36" name="六边形 35"/>
            <p:cNvSpPr/>
            <p:nvPr/>
          </p:nvSpPr>
          <p:spPr>
            <a:xfrm>
              <a:off x="8841696" y="3133198"/>
              <a:ext cx="2362200" cy="2038350"/>
            </a:xfrm>
            <a:prstGeom prst="hexagon">
              <a:avLst/>
            </a:prstGeom>
            <a:solidFill>
              <a:srgbClr val="C00000">
                <a:alpha val="78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4000" b="1" dirty="0" smtClean="0">
                  <a:solidFill>
                    <a:schemeClr val="bg1"/>
                  </a:solidFill>
                </a:rPr>
                <a:t>100%</a:t>
              </a:r>
              <a:endParaRPr lang="zh-CN" altLang="en-US" sz="4000" b="1" dirty="0">
                <a:solidFill>
                  <a:schemeClr val="bg1"/>
                </a:solidFill>
              </a:endParaRPr>
            </a:p>
          </p:txBody>
        </p:sp>
        <p:sp>
          <p:nvSpPr>
            <p:cNvPr id="37" name="六边形 36"/>
            <p:cNvSpPr/>
            <p:nvPr/>
          </p:nvSpPr>
          <p:spPr>
            <a:xfrm>
              <a:off x="7255783" y="4539723"/>
              <a:ext cx="1465263" cy="1263650"/>
            </a:xfrm>
            <a:prstGeom prst="hexagon">
              <a:avLst/>
            </a:prstGeom>
            <a:solidFill>
              <a:srgbClr val="C00000">
                <a:alpha val="82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2800" b="1" dirty="0" smtClean="0">
                  <a:solidFill>
                    <a:schemeClr val="bg1"/>
                  </a:solidFill>
                </a:rPr>
                <a:t>60%</a:t>
              </a:r>
              <a:endParaRPr lang="zh-CN" altLang="en-US" sz="2800" b="1" dirty="0">
                <a:solidFill>
                  <a:schemeClr val="bg1"/>
                </a:solidFill>
              </a:endParaRPr>
            </a:p>
          </p:txBody>
        </p:sp>
        <p:sp>
          <p:nvSpPr>
            <p:cNvPr id="39" name="六边形 38"/>
            <p:cNvSpPr/>
            <p:nvPr/>
          </p:nvSpPr>
          <p:spPr>
            <a:xfrm>
              <a:off x="6019121" y="3691998"/>
              <a:ext cx="1069975" cy="920750"/>
            </a:xfrm>
            <a:prstGeom prst="hexagon">
              <a:avLst/>
            </a:prstGeom>
            <a:solidFill>
              <a:srgbClr val="C00000">
                <a:alpha val="82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b="1" dirty="0" smtClean="0">
                  <a:solidFill>
                    <a:schemeClr val="bg1"/>
                  </a:solidFill>
                </a:rPr>
                <a:t>55%</a:t>
              </a:r>
              <a:endParaRPr lang="zh-CN" altLang="en-US" b="1" dirty="0">
                <a:solidFill>
                  <a:schemeClr val="bg1"/>
                </a:solidFill>
              </a:endParaRPr>
            </a:p>
          </p:txBody>
        </p:sp>
      </p:grpSp>
      <p:sp>
        <p:nvSpPr>
          <p:cNvPr id="40" name="标题 11"/>
          <p:cNvSpPr txBox="1"/>
          <p:nvPr/>
        </p:nvSpPr>
        <p:spPr>
          <a:xfrm>
            <a:off x="6820330" y="2853195"/>
            <a:ext cx="4682822" cy="693824"/>
          </a:xfrm>
          <a:prstGeom prst="rect">
            <a:avLst/>
          </a:prstGeom>
          <a:solidFill>
            <a:srgbClr val="C00000">
              <a:alpha val="78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dirty="0">
                <a:solidFill>
                  <a:schemeClr val="bg1"/>
                </a:solidFill>
                <a:latin typeface="微软雅黑" panose="020B0503020204020204" charset="-122"/>
                <a:ea typeface="微软雅黑" panose="020B0503020204020204" charset="-122"/>
              </a:rPr>
              <a:t>坚持以政治建设为统领</a:t>
            </a:r>
            <a:endParaRPr lang="zh-CN" altLang="en-US" sz="3200" dirty="0">
              <a:solidFill>
                <a:schemeClr val="bg1">
                  <a:lumMod val="50000"/>
                </a:schemeClr>
              </a:solidFill>
              <a:latin typeface="微软雅黑" panose="020B0503020204020204" charset="-122"/>
              <a:ea typeface="微软雅黑" panose="020B0503020204020204" charset="-122"/>
            </a:endParaRPr>
          </a:p>
        </p:txBody>
      </p:sp>
      <p:sp>
        <p:nvSpPr>
          <p:cNvPr id="41" name="标题 11"/>
          <p:cNvSpPr txBox="1"/>
          <p:nvPr/>
        </p:nvSpPr>
        <p:spPr>
          <a:xfrm>
            <a:off x="6820330" y="3810756"/>
            <a:ext cx="4682822" cy="693824"/>
          </a:xfrm>
          <a:prstGeom prst="rect">
            <a:avLst/>
          </a:prstGeom>
          <a:solidFill>
            <a:srgbClr val="C00000">
              <a:alpha val="78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dirty="0">
                <a:solidFill>
                  <a:schemeClr val="bg1"/>
                </a:solidFill>
                <a:latin typeface="微软雅黑" panose="020B0503020204020204" charset="-122"/>
                <a:ea typeface="微软雅黑" panose="020B0503020204020204" charset="-122"/>
              </a:rPr>
              <a:t>坚持以能力建设为支撑</a:t>
            </a:r>
            <a:endParaRPr lang="zh-CN" altLang="en-US" sz="3200" dirty="0">
              <a:solidFill>
                <a:schemeClr val="bg1">
                  <a:lumMod val="50000"/>
                </a:schemeClr>
              </a:solidFill>
              <a:latin typeface="微软雅黑" panose="020B0503020204020204" charset="-122"/>
              <a:ea typeface="微软雅黑" panose="020B0503020204020204" charset="-122"/>
            </a:endParaRPr>
          </a:p>
        </p:txBody>
      </p:sp>
      <p:sp>
        <p:nvSpPr>
          <p:cNvPr id="42" name="标题 11"/>
          <p:cNvSpPr txBox="1"/>
          <p:nvPr/>
        </p:nvSpPr>
        <p:spPr>
          <a:xfrm>
            <a:off x="6820330" y="4726053"/>
            <a:ext cx="4682822" cy="693824"/>
          </a:xfrm>
          <a:prstGeom prst="rect">
            <a:avLst/>
          </a:prstGeom>
          <a:solidFill>
            <a:srgbClr val="C00000">
              <a:alpha val="78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dirty="0">
                <a:solidFill>
                  <a:schemeClr val="bg1"/>
                </a:solidFill>
                <a:latin typeface="微软雅黑" panose="020B0503020204020204" charset="-122"/>
                <a:ea typeface="微软雅黑" panose="020B0503020204020204" charset="-122"/>
              </a:rPr>
              <a:t>着力改革攻坚抓好落实</a:t>
            </a:r>
            <a:endParaRPr lang="zh-CN" altLang="en-US" sz="3200" dirty="0">
              <a:solidFill>
                <a:schemeClr val="bg1">
                  <a:lumMod val="50000"/>
                </a:schemeClr>
              </a:solidFill>
              <a:latin typeface="微软雅黑" panose="020B0503020204020204" charset="-122"/>
              <a:ea typeface="微软雅黑" panose="020B0503020204020204" charset="-122"/>
            </a:endParaRPr>
          </a:p>
        </p:txBody>
      </p:sp>
      <p:sp>
        <p:nvSpPr>
          <p:cNvPr id="43" name="标题 11"/>
          <p:cNvSpPr txBox="1"/>
          <p:nvPr/>
        </p:nvSpPr>
        <p:spPr>
          <a:xfrm>
            <a:off x="6820330" y="5577470"/>
            <a:ext cx="4682822" cy="693824"/>
          </a:xfrm>
          <a:prstGeom prst="rect">
            <a:avLst/>
          </a:prstGeom>
          <a:solidFill>
            <a:srgbClr val="C00000">
              <a:alpha val="78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dirty="0">
                <a:solidFill>
                  <a:schemeClr val="bg1"/>
                </a:solidFill>
                <a:latin typeface="微软雅黑" panose="020B0503020204020204" charset="-122"/>
                <a:ea typeface="微软雅黑" panose="020B0503020204020204" charset="-122"/>
              </a:rPr>
              <a:t>坚持以廉政建设为保障</a:t>
            </a:r>
            <a:endParaRPr lang="zh-CN" altLang="en-US" sz="3200" dirty="0">
              <a:solidFill>
                <a:schemeClr val="bg1">
                  <a:lumMod val="50000"/>
                </a:schemeClr>
              </a:solidFill>
              <a:latin typeface="微软雅黑" panose="020B0503020204020204" charset="-122"/>
              <a:ea typeface="微软雅黑" panose="020B0503020204020204" charset="-122"/>
            </a:endParaRPr>
          </a:p>
        </p:txBody>
      </p:sp>
      <p:sp>
        <p:nvSpPr>
          <p:cNvPr id="45" name="椭圆 44"/>
          <p:cNvSpPr/>
          <p:nvPr/>
        </p:nvSpPr>
        <p:spPr>
          <a:xfrm>
            <a:off x="6152267" y="5635061"/>
            <a:ext cx="576622" cy="576785"/>
          </a:xfrm>
          <a:prstGeom prst="ellipse">
            <a:avLst/>
          </a:prstGeom>
          <a:solidFill>
            <a:srgbClr val="C00000">
              <a:alpha val="78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600" dirty="0" smtClean="0">
                <a:latin typeface="Impact MT Std" pitchFamily="34" charset="0"/>
                <a:ea typeface="微软雅黑" panose="020B0503020204020204" charset="-122"/>
              </a:rPr>
              <a:t>5</a:t>
            </a:r>
            <a:endParaRPr lang="zh-CN" altLang="en-US" sz="1600" dirty="0">
              <a:latin typeface="Impact MT Std" pitchFamily="34" charset="0"/>
              <a:ea typeface="微软雅黑" panose="020B0503020204020204" charset="-122"/>
            </a:endParaRPr>
          </a:p>
        </p:txBody>
      </p:sp>
    </p:spTree>
  </p:cSld>
  <p:clrMapOvr>
    <a:masterClrMapping/>
  </p:clrMapOvr>
  <p:transition spd="slow">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1"/>
          <p:nvPr/>
        </p:nvSpPr>
        <p:spPr>
          <a:xfrm>
            <a:off x="-43228" y="108428"/>
            <a:ext cx="9360964" cy="660245"/>
          </a:xfrm>
          <a:prstGeom prst="rect">
            <a:avLst/>
          </a:prstGeom>
          <a:noFill/>
        </p:spPr>
        <p:txBody>
          <a:bodyPr wrap="square" rtlCol="0">
            <a:spAutoFit/>
          </a:bodyPr>
          <a:lstStyle/>
          <a:p>
            <a:pPr algn="ctr">
              <a:lnSpc>
                <a:spcPct val="110000"/>
              </a:lnSpc>
            </a:pPr>
            <a:r>
              <a:rPr lang="zh-CN" altLang="en-US" sz="3355" b="1" dirty="0" smtClean="0">
                <a:solidFill>
                  <a:srgbClr val="C00000"/>
                </a:solidFill>
                <a:latin typeface="微软雅黑" panose="020B0503020204020204" charset="-122"/>
                <a:ea typeface="微软雅黑" panose="020B0503020204020204" charset="-122"/>
                <a:sym typeface="+mn-ea"/>
              </a:rPr>
              <a:t>作风建设重点：坚持</a:t>
            </a:r>
            <a:r>
              <a:rPr lang="zh-CN" altLang="en-US" sz="3355" b="1" dirty="0">
                <a:solidFill>
                  <a:srgbClr val="C00000"/>
                </a:solidFill>
                <a:latin typeface="微软雅黑" panose="020B0503020204020204" charset="-122"/>
                <a:ea typeface="微软雅黑" panose="020B0503020204020204" charset="-122"/>
                <a:sym typeface="+mn-ea"/>
              </a:rPr>
              <a:t>以思想建设为基础</a:t>
            </a:r>
          </a:p>
        </p:txBody>
      </p:sp>
      <p:sp>
        <p:nvSpPr>
          <p:cNvPr id="4" name="任意多边形 30"/>
          <p:cNvSpPr/>
          <p:nvPr/>
        </p:nvSpPr>
        <p:spPr>
          <a:xfrm flipV="1">
            <a:off x="685799" y="725597"/>
            <a:ext cx="11520000" cy="396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latin typeface="Arial" panose="020B0604020202020204" pitchFamily="34" charset="0"/>
              <a:ea typeface="微软雅黑" panose="020B0503020204020204" charset="-122"/>
              <a:sym typeface="Arial" panose="020B0604020202020204" pitchFamily="34" charset="0"/>
            </a:endParaRPr>
          </a:p>
        </p:txBody>
      </p:sp>
      <p:sp>
        <p:nvSpPr>
          <p:cNvPr id="5" name="任意多边形 31"/>
          <p:cNvSpPr/>
          <p:nvPr/>
        </p:nvSpPr>
        <p:spPr>
          <a:xfrm>
            <a:off x="0" y="236409"/>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solidFill>
                <a:srgbClr val="7EC234"/>
              </a:solidFill>
              <a:latin typeface="Arial" panose="020B0604020202020204" pitchFamily="34" charset="0"/>
              <a:ea typeface="微软雅黑" panose="020B0503020204020204" charset="-122"/>
              <a:sym typeface="Arial" panose="020B0604020202020204" pitchFamily="34" charset="0"/>
            </a:endParaRPr>
          </a:p>
        </p:txBody>
      </p:sp>
      <p:pic>
        <p:nvPicPr>
          <p:cNvPr id="44" name="Picture 3" descr="C:\Users\Administrator\Desktop\党政机关\素材\党徽\Nipic_5916570_2012061822032932139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0535" y="-116840"/>
            <a:ext cx="971550" cy="882015"/>
          </a:xfrm>
          <a:prstGeom prst="rect">
            <a:avLst/>
          </a:prstGeom>
          <a:noFill/>
          <a:extLst>
            <a:ext uri="{909E8E84-426E-40DD-AFC4-6F175D3DCCD1}">
              <a14:hiddenFill xmlns:a14="http://schemas.microsoft.com/office/drawing/2010/main">
                <a:solidFill>
                  <a:srgbClr val="FFFFFF"/>
                </a:solidFill>
              </a14:hiddenFill>
            </a:ext>
          </a:extLst>
        </p:spPr>
      </p:pic>
      <p:sp>
        <p:nvSpPr>
          <p:cNvPr id="27" name="L 形 26"/>
          <p:cNvSpPr/>
          <p:nvPr/>
        </p:nvSpPr>
        <p:spPr>
          <a:xfrm rot="13509573">
            <a:off x="3645150" y="2467947"/>
            <a:ext cx="674688" cy="665162"/>
          </a:xfrm>
          <a:prstGeom prst="corner">
            <a:avLst>
              <a:gd name="adj1" fmla="val 33246"/>
              <a:gd name="adj2" fmla="val 3024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8" name="L 形 27"/>
          <p:cNvSpPr/>
          <p:nvPr/>
        </p:nvSpPr>
        <p:spPr>
          <a:xfrm rot="13509573">
            <a:off x="7715672" y="2440086"/>
            <a:ext cx="674688" cy="665162"/>
          </a:xfrm>
          <a:prstGeom prst="corner">
            <a:avLst>
              <a:gd name="adj1" fmla="val 33246"/>
              <a:gd name="adj2" fmla="val 3024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9" name="六边形 28"/>
          <p:cNvSpPr/>
          <p:nvPr/>
        </p:nvSpPr>
        <p:spPr bwMode="auto">
          <a:xfrm>
            <a:off x="1199607" y="1806677"/>
            <a:ext cx="2282825" cy="1970088"/>
          </a:xfrm>
          <a:prstGeom prst="hexagon">
            <a:avLst>
              <a:gd name="adj" fmla="val 25000"/>
              <a:gd name="vf" fmla="val 115470"/>
            </a:avLst>
          </a:prstGeom>
          <a:solidFill>
            <a:srgbClr val="C00000"/>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defPPr>
              <a:defRPr lang="zh-CN">
                <a:solidFill>
                  <a:schemeClr val="dk1">
                    <a:hueOff val="0"/>
                    <a:satOff val="0"/>
                    <a:lumOff val="0"/>
                    <a:alphaOff val="0"/>
                  </a:schemeClr>
                </a:solidFill>
              </a:defRPr>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hueOff val="0"/>
                  <a:satOff val="0"/>
                  <a:lumOff val="0"/>
                  <a:alphaOff val="0"/>
                </a:prstClr>
              </a:solidFill>
              <a:effectLst/>
              <a:uLnTx/>
              <a:uFillTx/>
              <a:latin typeface="微软雅黑" panose="020B0503020204020204" charset="-122"/>
              <a:ea typeface="微软雅黑" panose="020B0503020204020204" charset="-122"/>
              <a:cs typeface="+mn-cs"/>
            </a:endParaRPr>
          </a:p>
        </p:txBody>
      </p:sp>
      <p:sp>
        <p:nvSpPr>
          <p:cNvPr id="31" name="矩形 30" descr="#clear#"/>
          <p:cNvSpPr>
            <a:spLocks noChangeArrowheads="1"/>
          </p:cNvSpPr>
          <p:nvPr/>
        </p:nvSpPr>
        <p:spPr bwMode="auto">
          <a:xfrm>
            <a:off x="1621088" y="2000269"/>
            <a:ext cx="1539875" cy="1477328"/>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gn="ctr">
              <a:lnSpc>
                <a:spcPct val="100000"/>
              </a:lnSpc>
              <a:spcBef>
                <a:spcPct val="0"/>
              </a:spcBef>
              <a:buNone/>
              <a:defRPr/>
            </a:pPr>
            <a:r>
              <a:rPr lang="zh-CN" altLang="en-US" sz="1800" b="1" dirty="0">
                <a:solidFill>
                  <a:prstClr val="white"/>
                </a:solidFill>
                <a:latin typeface="微软雅黑" panose="020B0503020204020204" charset="-122"/>
                <a:ea typeface="微软雅黑" panose="020B0503020204020204" charset="-122"/>
              </a:rPr>
              <a:t>一</a:t>
            </a:r>
            <a:r>
              <a:rPr lang="zh-CN" altLang="en-US" sz="1800" b="1" dirty="0" smtClean="0">
                <a:solidFill>
                  <a:prstClr val="white"/>
                </a:solidFill>
                <a:latin typeface="微软雅黑" panose="020B0503020204020204" charset="-122"/>
                <a:ea typeface="微软雅黑" panose="020B0503020204020204" charset="-122"/>
              </a:rPr>
              <a:t>是学懂弄通做实习</a:t>
            </a:r>
            <a:r>
              <a:rPr lang="zh-CN" altLang="en-US" sz="1800" b="1" dirty="0">
                <a:solidFill>
                  <a:prstClr val="white"/>
                </a:solidFill>
                <a:latin typeface="微软雅黑" panose="020B0503020204020204" charset="-122"/>
                <a:ea typeface="微软雅黑" panose="020B0503020204020204" charset="-122"/>
              </a:rPr>
              <a:t>近平新时代中国特色社会主义思想</a:t>
            </a:r>
            <a:endParaRPr kumimoji="0" lang="zh-CN" altLang="en-US"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2" name="六边形 31"/>
          <p:cNvSpPr/>
          <p:nvPr/>
        </p:nvSpPr>
        <p:spPr bwMode="auto">
          <a:xfrm>
            <a:off x="5079829" y="1787623"/>
            <a:ext cx="2282825" cy="1970088"/>
          </a:xfrm>
          <a:prstGeom prst="hexagon">
            <a:avLst>
              <a:gd name="adj" fmla="val 25000"/>
              <a:gd name="vf" fmla="val 115470"/>
            </a:avLst>
          </a:prstGeom>
          <a:solidFill>
            <a:srgbClr val="C00000"/>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defPPr>
              <a:defRPr lang="zh-CN">
                <a:solidFill>
                  <a:schemeClr val="dk1">
                    <a:hueOff val="0"/>
                    <a:satOff val="0"/>
                    <a:lumOff val="0"/>
                    <a:alphaOff val="0"/>
                  </a:schemeClr>
                </a:solidFill>
              </a:defRPr>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hueOff val="0"/>
                  <a:satOff val="0"/>
                  <a:lumOff val="0"/>
                  <a:alphaOff val="0"/>
                </a:prstClr>
              </a:solidFill>
              <a:effectLst/>
              <a:uLnTx/>
              <a:uFillTx/>
              <a:latin typeface="微软雅黑" panose="020B0503020204020204" charset="-122"/>
              <a:ea typeface="微软雅黑" panose="020B0503020204020204" charset="-122"/>
              <a:cs typeface="+mn-cs"/>
            </a:endParaRPr>
          </a:p>
        </p:txBody>
      </p:sp>
      <p:sp>
        <p:nvSpPr>
          <p:cNvPr id="34" name="矩形 33" descr="#clear#"/>
          <p:cNvSpPr>
            <a:spLocks noChangeArrowheads="1"/>
          </p:cNvSpPr>
          <p:nvPr/>
        </p:nvSpPr>
        <p:spPr bwMode="auto">
          <a:xfrm>
            <a:off x="5415806" y="1964189"/>
            <a:ext cx="1539875" cy="1477328"/>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gn="ctr">
              <a:lnSpc>
                <a:spcPct val="100000"/>
              </a:lnSpc>
              <a:spcBef>
                <a:spcPct val="0"/>
              </a:spcBef>
              <a:buNone/>
              <a:defRPr/>
            </a:pPr>
            <a:r>
              <a:rPr lang="zh-CN" altLang="en-US" sz="1800" b="1" dirty="0" smtClean="0">
                <a:solidFill>
                  <a:prstClr val="white"/>
                </a:solidFill>
                <a:latin typeface="微软雅黑" panose="020B0503020204020204" charset="-122"/>
                <a:ea typeface="微软雅黑" panose="020B0503020204020204" charset="-122"/>
              </a:rPr>
              <a:t>二</a:t>
            </a:r>
            <a:r>
              <a:rPr lang="zh-CN" altLang="en-US" sz="1800" b="1" dirty="0">
                <a:solidFill>
                  <a:prstClr val="white"/>
                </a:solidFill>
                <a:latin typeface="微软雅黑" panose="020B0503020204020204" charset="-122"/>
                <a:ea typeface="微软雅黑" panose="020B0503020204020204" charset="-122"/>
              </a:rPr>
              <a:t>是深入学习领会习近平总书记关于机构编制的重要</a:t>
            </a:r>
            <a:r>
              <a:rPr lang="zh-CN" altLang="en-US" sz="1800" b="1" dirty="0" smtClean="0">
                <a:solidFill>
                  <a:prstClr val="white"/>
                </a:solidFill>
                <a:latin typeface="微软雅黑" panose="020B0503020204020204" charset="-122"/>
                <a:ea typeface="微软雅黑" panose="020B0503020204020204" charset="-122"/>
              </a:rPr>
              <a:t>论述</a:t>
            </a:r>
            <a:endParaRPr kumimoji="0" lang="zh-CN" altLang="en-US"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5" name="六边形 34"/>
          <p:cNvSpPr/>
          <p:nvPr/>
        </p:nvSpPr>
        <p:spPr bwMode="auto">
          <a:xfrm>
            <a:off x="9034712" y="1815484"/>
            <a:ext cx="2282825" cy="1970088"/>
          </a:xfrm>
          <a:prstGeom prst="hexagon">
            <a:avLst>
              <a:gd name="adj" fmla="val 25000"/>
              <a:gd name="vf" fmla="val 115470"/>
            </a:avLst>
          </a:prstGeom>
          <a:solidFill>
            <a:srgbClr val="C00000"/>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defPPr>
              <a:defRPr lang="zh-CN">
                <a:solidFill>
                  <a:schemeClr val="dk1">
                    <a:hueOff val="0"/>
                    <a:satOff val="0"/>
                    <a:lumOff val="0"/>
                    <a:alphaOff val="0"/>
                  </a:schemeClr>
                </a:solidFill>
              </a:defRPr>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hueOff val="0"/>
                  <a:satOff val="0"/>
                  <a:lumOff val="0"/>
                  <a:alphaOff val="0"/>
                </a:prstClr>
              </a:solidFill>
              <a:effectLst/>
              <a:uLnTx/>
              <a:uFillTx/>
              <a:latin typeface="微软雅黑" panose="020B0503020204020204" charset="-122"/>
              <a:ea typeface="微软雅黑" panose="020B0503020204020204" charset="-122"/>
              <a:cs typeface="+mn-cs"/>
            </a:endParaRPr>
          </a:p>
        </p:txBody>
      </p:sp>
      <p:sp>
        <p:nvSpPr>
          <p:cNvPr id="37" name="矩形 36" descr="#clear#"/>
          <p:cNvSpPr>
            <a:spLocks noChangeArrowheads="1"/>
          </p:cNvSpPr>
          <p:nvPr/>
        </p:nvSpPr>
        <p:spPr bwMode="auto">
          <a:xfrm>
            <a:off x="9406980" y="2022439"/>
            <a:ext cx="1538287" cy="1477328"/>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gn="ctr">
              <a:lnSpc>
                <a:spcPct val="100000"/>
              </a:lnSpc>
              <a:spcBef>
                <a:spcPct val="0"/>
              </a:spcBef>
              <a:buNone/>
              <a:defRPr/>
            </a:pPr>
            <a:r>
              <a:rPr lang="zh-CN" altLang="en-US" sz="1800" b="1" dirty="0" smtClean="0">
                <a:solidFill>
                  <a:prstClr val="white"/>
                </a:solidFill>
                <a:latin typeface="微软雅黑" panose="020B0503020204020204" charset="-122"/>
                <a:ea typeface="微软雅黑" panose="020B0503020204020204" charset="-122"/>
              </a:rPr>
              <a:t>三</a:t>
            </a:r>
            <a:r>
              <a:rPr lang="zh-CN" altLang="en-US" sz="1800" b="1" dirty="0">
                <a:solidFill>
                  <a:prstClr val="white"/>
                </a:solidFill>
                <a:latin typeface="微软雅黑" panose="020B0503020204020204" charset="-122"/>
                <a:ea typeface="微软雅黑" panose="020B0503020204020204" charset="-122"/>
              </a:rPr>
              <a:t>是通过党史学习教育汲取经验智慧明确前进方向</a:t>
            </a:r>
            <a:endParaRPr kumimoji="0" lang="zh-CN" altLang="en-US"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9" name="矩形 38" descr="#clear#"/>
          <p:cNvSpPr>
            <a:spLocks noChangeArrowheads="1"/>
          </p:cNvSpPr>
          <p:nvPr/>
        </p:nvSpPr>
        <p:spPr bwMode="auto">
          <a:xfrm>
            <a:off x="1222095" y="3776765"/>
            <a:ext cx="9742983" cy="830997"/>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285750" indent="-285750">
              <a:lnSpc>
                <a:spcPct val="150000"/>
              </a:lnSpc>
              <a:spcBef>
                <a:spcPct val="0"/>
              </a:spcBef>
              <a:buFont typeface="Wingdings" panose="05000000000000000000" pitchFamily="2" charset="2"/>
              <a:buChar char="l"/>
              <a:defRPr/>
            </a:pPr>
            <a:r>
              <a:rPr lang="zh-CN" altLang="en-US" sz="1600" dirty="0">
                <a:solidFill>
                  <a:schemeClr val="tx1">
                    <a:lumMod val="75000"/>
                    <a:lumOff val="25000"/>
                  </a:schemeClr>
                </a:solidFill>
                <a:latin typeface="微软雅黑" panose="020B0503020204020204" charset="-122"/>
                <a:ea typeface="微软雅黑" panose="020B0503020204020204" charset="-122"/>
              </a:rPr>
              <a:t>习近平新时代中国特色社会主义思想是党的理论创新和实践创新的重大成果，是中国共产党的思想旗帜，是全党全国人民为实现中华民族伟大复兴而奋斗的行动指南。</a:t>
            </a:r>
            <a:endParaRPr kumimoji="0" lang="zh-CN" altLang="en-US" sz="16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21" name="矩形 20" descr="#clear#"/>
          <p:cNvSpPr>
            <a:spLocks noChangeArrowheads="1"/>
          </p:cNvSpPr>
          <p:nvPr/>
        </p:nvSpPr>
        <p:spPr bwMode="auto">
          <a:xfrm>
            <a:off x="1199604" y="4479477"/>
            <a:ext cx="9742983" cy="115685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285750" indent="-285750">
              <a:lnSpc>
                <a:spcPct val="150000"/>
              </a:lnSpc>
              <a:spcBef>
                <a:spcPct val="0"/>
              </a:spcBef>
              <a:buFont typeface="Wingdings" panose="05000000000000000000" pitchFamily="2" charset="2"/>
              <a:buChar char="l"/>
              <a:defRPr/>
            </a:pPr>
            <a:r>
              <a:rPr lang="zh-CN" altLang="en-US" sz="1600" dirty="0">
                <a:solidFill>
                  <a:schemeClr val="tx1">
                    <a:lumMod val="75000"/>
                    <a:lumOff val="25000"/>
                  </a:schemeClr>
                </a:solidFill>
                <a:latin typeface="微软雅黑" panose="020B0503020204020204" charset="-122"/>
                <a:ea typeface="微软雅黑" panose="020B0503020204020204" charset="-122"/>
              </a:rPr>
              <a:t>习近平总书记对机构编制工作作出一系列重要论述和指示批示，这是习近平新时代中国特色社会主义思想的重要组成部分，是习近平以人民为中心的发展思想、习近平法治思想和全面深化改革、全面依法治国等战略部署在机构编制领域的</a:t>
            </a:r>
            <a:r>
              <a:rPr lang="zh-CN" altLang="en-US" sz="1600" dirty="0" smtClean="0">
                <a:solidFill>
                  <a:schemeClr val="tx1">
                    <a:lumMod val="75000"/>
                    <a:lumOff val="25000"/>
                  </a:schemeClr>
                </a:solidFill>
                <a:latin typeface="微软雅黑" panose="020B0503020204020204" charset="-122"/>
                <a:ea typeface="微软雅黑" panose="020B0503020204020204" charset="-122"/>
              </a:rPr>
              <a:t>具体化。</a:t>
            </a:r>
            <a:endParaRPr kumimoji="0" lang="zh-CN" altLang="en-US" sz="16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22" name="矩形 21" descr="#clear#"/>
          <p:cNvSpPr>
            <a:spLocks noChangeArrowheads="1"/>
          </p:cNvSpPr>
          <p:nvPr/>
        </p:nvSpPr>
        <p:spPr bwMode="auto">
          <a:xfrm>
            <a:off x="1199605" y="5566476"/>
            <a:ext cx="9742983" cy="115685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285750" indent="-285750">
              <a:lnSpc>
                <a:spcPct val="150000"/>
              </a:lnSpc>
              <a:spcBef>
                <a:spcPct val="0"/>
              </a:spcBef>
              <a:buFont typeface="Wingdings" panose="05000000000000000000" pitchFamily="2" charset="2"/>
              <a:buChar char="l"/>
              <a:defRPr/>
            </a:pPr>
            <a:r>
              <a:rPr lang="zh-CN" altLang="en-US" sz="1600" dirty="0">
                <a:solidFill>
                  <a:schemeClr val="tx1">
                    <a:lumMod val="75000"/>
                    <a:lumOff val="25000"/>
                  </a:schemeClr>
                </a:solidFill>
                <a:latin typeface="微软雅黑" panose="020B0503020204020204" charset="-122"/>
                <a:ea typeface="微软雅黑" panose="020B0503020204020204" charset="-122"/>
              </a:rPr>
              <a:t>在今年这个重大而特殊的时间节点，在全党开展党史学习教育，是以习近平同志为核心的党中央立足党的百年历史新起点，统筹中华民族伟大复兴战略全局和世界百年未有之大变局，为动员全党全国满怀信心投身全面建设社会主义现代化国家而作出的重大决策。。</a:t>
            </a:r>
            <a:endParaRPr kumimoji="0" lang="zh-CN" altLang="en-US" sz="16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slow">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1"/>
          <p:nvPr/>
        </p:nvSpPr>
        <p:spPr>
          <a:xfrm>
            <a:off x="390436" y="102427"/>
            <a:ext cx="7985468" cy="660245"/>
          </a:xfrm>
          <a:prstGeom prst="rect">
            <a:avLst/>
          </a:prstGeom>
          <a:noFill/>
        </p:spPr>
        <p:txBody>
          <a:bodyPr wrap="square" rtlCol="0">
            <a:spAutoFit/>
          </a:bodyPr>
          <a:lstStyle/>
          <a:p>
            <a:pPr algn="ctr">
              <a:lnSpc>
                <a:spcPct val="110000"/>
              </a:lnSpc>
            </a:pPr>
            <a:r>
              <a:rPr lang="zh-CN" altLang="en-US" sz="3355" b="1" dirty="0" smtClean="0">
                <a:solidFill>
                  <a:srgbClr val="C00000"/>
                </a:solidFill>
                <a:latin typeface="微软雅黑" panose="020B0503020204020204" charset="-122"/>
                <a:ea typeface="微软雅黑" panose="020B0503020204020204" charset="-122"/>
                <a:sym typeface="+mn-ea"/>
              </a:rPr>
              <a:t>作风建设重点：坚持</a:t>
            </a:r>
            <a:r>
              <a:rPr lang="zh-CN" altLang="en-US" sz="3355" b="1" dirty="0">
                <a:solidFill>
                  <a:srgbClr val="C00000"/>
                </a:solidFill>
                <a:latin typeface="微软雅黑" panose="020B0503020204020204" charset="-122"/>
                <a:ea typeface="微软雅黑" panose="020B0503020204020204" charset="-122"/>
                <a:sym typeface="+mn-ea"/>
              </a:rPr>
              <a:t>以政治建设为统领</a:t>
            </a:r>
          </a:p>
        </p:txBody>
      </p:sp>
      <p:sp>
        <p:nvSpPr>
          <p:cNvPr id="4" name="任意多边形 30"/>
          <p:cNvSpPr/>
          <p:nvPr/>
        </p:nvSpPr>
        <p:spPr>
          <a:xfrm flipV="1">
            <a:off x="685799" y="725597"/>
            <a:ext cx="11520000" cy="396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latin typeface="Arial" panose="020B0604020202020204" pitchFamily="34" charset="0"/>
              <a:ea typeface="微软雅黑" panose="020B0503020204020204" charset="-122"/>
              <a:sym typeface="Arial" panose="020B0604020202020204" pitchFamily="34" charset="0"/>
            </a:endParaRPr>
          </a:p>
        </p:txBody>
      </p:sp>
      <p:sp>
        <p:nvSpPr>
          <p:cNvPr id="5" name="任意多边形 31"/>
          <p:cNvSpPr/>
          <p:nvPr/>
        </p:nvSpPr>
        <p:spPr>
          <a:xfrm>
            <a:off x="0" y="236409"/>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solidFill>
                <a:srgbClr val="7EC234"/>
              </a:solidFill>
              <a:latin typeface="Arial" panose="020B0604020202020204" pitchFamily="34" charset="0"/>
              <a:ea typeface="微软雅黑" panose="020B0503020204020204" charset="-122"/>
              <a:sym typeface="Arial" panose="020B0604020202020204" pitchFamily="34" charset="0"/>
            </a:endParaRPr>
          </a:p>
        </p:txBody>
      </p:sp>
      <p:pic>
        <p:nvPicPr>
          <p:cNvPr id="44" name="Picture 3" descr="C:\Users\Administrator\Desktop\党政机关\素材\党徽\Nipic_5916570_2012061822032932139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0535" y="-116840"/>
            <a:ext cx="971550" cy="882015"/>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1"/>
          <p:cNvPicPr>
            <a:picLocks noChangeAspect="1"/>
          </p:cNvPicPr>
          <p:nvPr/>
        </p:nvPicPr>
        <p:blipFill>
          <a:blip r:embed="rId3"/>
          <a:srcRect l="26188" r="25561"/>
          <a:stretch>
            <a:fillRect/>
          </a:stretch>
        </p:blipFill>
        <p:spPr>
          <a:xfrm>
            <a:off x="1704340" y="1625600"/>
            <a:ext cx="3208655" cy="3607435"/>
          </a:xfrm>
          <a:prstGeom prst="rect">
            <a:avLst/>
          </a:prstGeom>
        </p:spPr>
      </p:pic>
      <p:sp>
        <p:nvSpPr>
          <p:cNvPr id="26" name="TextBox 25"/>
          <p:cNvSpPr txBox="1"/>
          <p:nvPr/>
        </p:nvSpPr>
        <p:spPr>
          <a:xfrm>
            <a:off x="5705052" y="1972895"/>
            <a:ext cx="4115603" cy="369332"/>
          </a:xfrm>
          <a:prstGeom prst="rect">
            <a:avLst/>
          </a:prstGeom>
          <a:noFill/>
        </p:spPr>
        <p:txBody>
          <a:bodyPr wrap="square" lIns="0" tIns="0" rIns="0" bIns="0" rtlCol="0">
            <a:spAutoFit/>
          </a:bodyPr>
          <a:lstStyle/>
          <a:p>
            <a:pPr marL="342900" indent="-342900" defTabSz="1176655">
              <a:buFont typeface="+mj-lt"/>
              <a:buAutoNum type="arabicPeriod"/>
            </a:pPr>
            <a:r>
              <a:rPr lang="zh-CN" altLang="en-US" sz="2400" b="1" dirty="0">
                <a:solidFill>
                  <a:srgbClr val="C00000"/>
                </a:solidFill>
                <a:latin typeface="微软雅黑" panose="020B0503020204020204" charset="-122"/>
                <a:ea typeface="微软雅黑" panose="020B0503020204020204" charset="-122"/>
              </a:rPr>
              <a:t>坚持党的集中统一领导</a:t>
            </a:r>
          </a:p>
        </p:txBody>
      </p:sp>
      <p:sp>
        <p:nvSpPr>
          <p:cNvPr id="28" name="TextBox 27"/>
          <p:cNvSpPr txBox="1"/>
          <p:nvPr/>
        </p:nvSpPr>
        <p:spPr>
          <a:xfrm>
            <a:off x="5705054" y="2805829"/>
            <a:ext cx="3722409" cy="369332"/>
          </a:xfrm>
          <a:prstGeom prst="rect">
            <a:avLst/>
          </a:prstGeom>
          <a:noFill/>
        </p:spPr>
        <p:txBody>
          <a:bodyPr wrap="square" lIns="0" tIns="0" rIns="0" bIns="0" rtlCol="0">
            <a:spAutoFit/>
          </a:bodyPr>
          <a:lstStyle/>
          <a:p>
            <a:pPr defTabSz="1176655"/>
            <a:r>
              <a:rPr lang="en-US" altLang="zh-CN" sz="2400" b="1" dirty="0" smtClean="0">
                <a:solidFill>
                  <a:srgbClr val="C00000"/>
                </a:solidFill>
                <a:latin typeface="微软雅黑" panose="020B0503020204020204" charset="-122"/>
                <a:ea typeface="微软雅黑" panose="020B0503020204020204" charset="-122"/>
              </a:rPr>
              <a:t>2</a:t>
            </a:r>
            <a:r>
              <a:rPr lang="en-US" altLang="zh-CN" sz="1600" b="1" dirty="0" smtClean="0">
                <a:solidFill>
                  <a:srgbClr val="C00000"/>
                </a:solidFill>
                <a:latin typeface="微软雅黑" panose="020B0503020204020204" charset="-122"/>
                <a:ea typeface="微软雅黑" panose="020B0503020204020204" charset="-122"/>
              </a:rPr>
              <a:t>.   </a:t>
            </a:r>
            <a:r>
              <a:rPr lang="zh-CN" altLang="en-US" sz="2400" b="1" dirty="0" smtClean="0">
                <a:solidFill>
                  <a:srgbClr val="C00000"/>
                </a:solidFill>
                <a:latin typeface="微软雅黑" panose="020B0503020204020204" charset="-122"/>
                <a:ea typeface="微软雅黑" panose="020B0503020204020204" charset="-122"/>
              </a:rPr>
              <a:t>坚决</a:t>
            </a:r>
            <a:r>
              <a:rPr lang="zh-CN" altLang="en-US" sz="2400" b="1" dirty="0">
                <a:solidFill>
                  <a:srgbClr val="C00000"/>
                </a:solidFill>
                <a:latin typeface="微软雅黑" panose="020B0503020204020204" charset="-122"/>
                <a:ea typeface="微软雅黑" panose="020B0503020204020204" charset="-122"/>
              </a:rPr>
              <a:t>贯彻党的政治意图</a:t>
            </a:r>
          </a:p>
        </p:txBody>
      </p:sp>
      <p:sp>
        <p:nvSpPr>
          <p:cNvPr id="30" name="TextBox 29"/>
          <p:cNvSpPr txBox="1"/>
          <p:nvPr/>
        </p:nvSpPr>
        <p:spPr>
          <a:xfrm>
            <a:off x="5705054" y="3651463"/>
            <a:ext cx="5596930" cy="369332"/>
          </a:xfrm>
          <a:prstGeom prst="rect">
            <a:avLst/>
          </a:prstGeom>
          <a:noFill/>
        </p:spPr>
        <p:txBody>
          <a:bodyPr wrap="square" lIns="0" tIns="0" rIns="0" bIns="0" rtlCol="0">
            <a:spAutoFit/>
          </a:bodyPr>
          <a:lstStyle/>
          <a:p>
            <a:pPr defTabSz="1176655"/>
            <a:r>
              <a:rPr lang="en-US" altLang="zh-CN" sz="2400" b="1" dirty="0" smtClean="0">
                <a:solidFill>
                  <a:srgbClr val="C00000"/>
                </a:solidFill>
                <a:latin typeface="微软雅黑" panose="020B0503020204020204" charset="-122"/>
                <a:ea typeface="微软雅黑" panose="020B0503020204020204" charset="-122"/>
              </a:rPr>
              <a:t>3</a:t>
            </a:r>
            <a:r>
              <a:rPr lang="en-US" altLang="zh-CN" sz="1600" b="1" dirty="0" smtClean="0">
                <a:solidFill>
                  <a:srgbClr val="C00000"/>
                </a:solidFill>
                <a:latin typeface="微软雅黑" panose="020B0503020204020204" charset="-122"/>
                <a:ea typeface="微软雅黑" panose="020B0503020204020204" charset="-122"/>
              </a:rPr>
              <a:t>.   </a:t>
            </a:r>
            <a:r>
              <a:rPr lang="zh-CN" altLang="en-US" sz="2400" b="1" dirty="0" smtClean="0">
                <a:solidFill>
                  <a:srgbClr val="C00000"/>
                </a:solidFill>
                <a:latin typeface="微软雅黑" panose="020B0503020204020204" charset="-122"/>
                <a:ea typeface="微软雅黑" panose="020B0503020204020204" charset="-122"/>
              </a:rPr>
              <a:t>不断提高</a:t>
            </a:r>
            <a:r>
              <a:rPr lang="zh-CN" altLang="en-US" sz="2400" b="1" dirty="0">
                <a:solidFill>
                  <a:srgbClr val="C00000"/>
                </a:solidFill>
                <a:latin typeface="微软雅黑" panose="020B0503020204020204" charset="-122"/>
                <a:ea typeface="微软雅黑" panose="020B0503020204020204" charset="-122"/>
              </a:rPr>
              <a:t>服务中心大局的政治站位</a:t>
            </a:r>
          </a:p>
        </p:txBody>
      </p:sp>
      <p:sp>
        <p:nvSpPr>
          <p:cNvPr id="32" name="TextBox 31"/>
          <p:cNvSpPr txBox="1"/>
          <p:nvPr/>
        </p:nvSpPr>
        <p:spPr>
          <a:xfrm>
            <a:off x="5705051" y="4467046"/>
            <a:ext cx="5897033" cy="369332"/>
          </a:xfrm>
          <a:prstGeom prst="rect">
            <a:avLst/>
          </a:prstGeom>
          <a:noFill/>
        </p:spPr>
        <p:txBody>
          <a:bodyPr wrap="square" lIns="0" tIns="0" rIns="0" bIns="0" rtlCol="0">
            <a:spAutoFit/>
          </a:bodyPr>
          <a:lstStyle/>
          <a:p>
            <a:pPr defTabSz="1176655"/>
            <a:r>
              <a:rPr lang="en-US" altLang="zh-CN" sz="2400" b="1" dirty="0" smtClean="0">
                <a:solidFill>
                  <a:srgbClr val="C00000"/>
                </a:solidFill>
                <a:latin typeface="微软雅黑" panose="020B0503020204020204" charset="-122"/>
                <a:ea typeface="微软雅黑" panose="020B0503020204020204" charset="-122"/>
              </a:rPr>
              <a:t>4</a:t>
            </a:r>
            <a:r>
              <a:rPr lang="en-US" altLang="zh-CN" sz="1600" b="1" dirty="0" smtClean="0">
                <a:solidFill>
                  <a:srgbClr val="C00000"/>
                </a:solidFill>
                <a:latin typeface="微软雅黑" panose="020B0503020204020204" charset="-122"/>
                <a:ea typeface="微软雅黑" panose="020B0503020204020204" charset="-122"/>
              </a:rPr>
              <a:t>.   </a:t>
            </a:r>
            <a:r>
              <a:rPr lang="zh-CN" altLang="en-US" sz="2400" b="1" dirty="0" smtClean="0">
                <a:solidFill>
                  <a:srgbClr val="C00000"/>
                </a:solidFill>
                <a:latin typeface="微软雅黑" panose="020B0503020204020204" charset="-122"/>
                <a:ea typeface="微软雅黑" panose="020B0503020204020204" charset="-122"/>
              </a:rPr>
              <a:t>坚定</a:t>
            </a:r>
            <a:r>
              <a:rPr lang="zh-CN" altLang="en-US" sz="2400" b="1" dirty="0">
                <a:solidFill>
                  <a:srgbClr val="C00000"/>
                </a:solidFill>
                <a:latin typeface="微软雅黑" panose="020B0503020204020204" charset="-122"/>
                <a:ea typeface="微软雅黑" panose="020B0503020204020204" charset="-122"/>
              </a:rPr>
              <a:t>站稳以人民为中心的根本政治立场</a:t>
            </a:r>
          </a:p>
        </p:txBody>
      </p:sp>
    </p:spTree>
  </p:cSld>
  <p:clrMapOvr>
    <a:masterClrMapping/>
  </p:clrMapOvr>
  <p:transition spd="slow">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1"/>
          <p:nvPr/>
        </p:nvSpPr>
        <p:spPr>
          <a:xfrm>
            <a:off x="291611" y="132789"/>
            <a:ext cx="8122628" cy="660245"/>
          </a:xfrm>
          <a:prstGeom prst="rect">
            <a:avLst/>
          </a:prstGeom>
          <a:noFill/>
        </p:spPr>
        <p:txBody>
          <a:bodyPr wrap="square" rtlCol="0">
            <a:spAutoFit/>
          </a:bodyPr>
          <a:lstStyle/>
          <a:p>
            <a:pPr algn="ctr">
              <a:lnSpc>
                <a:spcPct val="110000"/>
              </a:lnSpc>
            </a:pPr>
            <a:r>
              <a:rPr lang="zh-CN" altLang="en-US" sz="3355" b="1" dirty="0" smtClean="0">
                <a:solidFill>
                  <a:srgbClr val="C00000"/>
                </a:solidFill>
                <a:latin typeface="微软雅黑" panose="020B0503020204020204" charset="-122"/>
                <a:ea typeface="微软雅黑" panose="020B0503020204020204" charset="-122"/>
                <a:sym typeface="+mn-ea"/>
              </a:rPr>
              <a:t>作风建设重点：坚持</a:t>
            </a:r>
            <a:r>
              <a:rPr lang="zh-CN" altLang="en-US" sz="3355" b="1" dirty="0">
                <a:solidFill>
                  <a:srgbClr val="C00000"/>
                </a:solidFill>
                <a:latin typeface="微软雅黑" panose="020B0503020204020204" charset="-122"/>
                <a:ea typeface="微软雅黑" panose="020B0503020204020204" charset="-122"/>
                <a:sym typeface="+mn-ea"/>
              </a:rPr>
              <a:t>以能力建设为支撑</a:t>
            </a:r>
            <a:endParaRPr lang="zh-CN" altLang="en-US" sz="3360" b="1" dirty="0">
              <a:solidFill>
                <a:srgbClr val="C00000"/>
              </a:solidFill>
              <a:latin typeface="Arial" panose="020B0604020202020204"/>
              <a:ea typeface="微软雅黑" panose="020B0503020204020204" charset="-122"/>
            </a:endParaRPr>
          </a:p>
        </p:txBody>
      </p:sp>
      <p:sp>
        <p:nvSpPr>
          <p:cNvPr id="4" name="任意多边形 30"/>
          <p:cNvSpPr/>
          <p:nvPr/>
        </p:nvSpPr>
        <p:spPr>
          <a:xfrm flipV="1">
            <a:off x="685799" y="725597"/>
            <a:ext cx="11520000" cy="396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latin typeface="Arial" panose="020B0604020202020204" pitchFamily="34" charset="0"/>
              <a:ea typeface="微软雅黑" panose="020B0503020204020204" charset="-122"/>
              <a:sym typeface="Arial" panose="020B0604020202020204" pitchFamily="34" charset="0"/>
            </a:endParaRPr>
          </a:p>
        </p:txBody>
      </p:sp>
      <p:sp>
        <p:nvSpPr>
          <p:cNvPr id="5" name="任意多边形 31"/>
          <p:cNvSpPr/>
          <p:nvPr/>
        </p:nvSpPr>
        <p:spPr>
          <a:xfrm>
            <a:off x="0" y="236409"/>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solidFill>
                <a:srgbClr val="7EC234"/>
              </a:solidFill>
              <a:latin typeface="Arial" panose="020B0604020202020204" pitchFamily="34" charset="0"/>
              <a:ea typeface="微软雅黑" panose="020B0503020204020204" charset="-122"/>
              <a:sym typeface="Arial" panose="020B0604020202020204" pitchFamily="34" charset="0"/>
            </a:endParaRPr>
          </a:p>
        </p:txBody>
      </p:sp>
      <p:pic>
        <p:nvPicPr>
          <p:cNvPr id="44" name="Picture 3" descr="C:\Users\Administrator\Desktop\党政机关\素材\党徽\Nipic_5916570_2012061822032932139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0535" y="-116840"/>
            <a:ext cx="971550" cy="882015"/>
          </a:xfrm>
          <a:prstGeom prst="rect">
            <a:avLst/>
          </a:prstGeom>
          <a:noFill/>
          <a:extLst>
            <a:ext uri="{909E8E84-426E-40DD-AFC4-6F175D3DCCD1}">
              <a14:hiddenFill xmlns:a14="http://schemas.microsoft.com/office/drawing/2010/main">
                <a:solidFill>
                  <a:srgbClr val="FFFFFF"/>
                </a:solidFill>
              </a14:hiddenFill>
            </a:ext>
          </a:extLst>
        </p:spPr>
      </p:pic>
      <p:sp>
        <p:nvSpPr>
          <p:cNvPr id="10" name="椭圆 9"/>
          <p:cNvSpPr/>
          <p:nvPr/>
        </p:nvSpPr>
        <p:spPr>
          <a:xfrm>
            <a:off x="1560195" y="2134870"/>
            <a:ext cx="2792730" cy="2792730"/>
          </a:xfrm>
          <a:prstGeom prst="ellipse">
            <a:avLst/>
          </a:prstGeom>
          <a:noFill/>
          <a:ln w="28575">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2"/>
          <p:cNvSpPr/>
          <p:nvPr/>
        </p:nvSpPr>
        <p:spPr>
          <a:xfrm>
            <a:off x="2964766" y="1534795"/>
            <a:ext cx="1996440" cy="3992880"/>
          </a:xfrm>
          <a:custGeom>
            <a:avLst/>
            <a:gdLst>
              <a:gd name="connsiteX0" fmla="*/ 0 w 3144"/>
              <a:gd name="connsiteY0" fmla="*/ 0 h 6288"/>
              <a:gd name="connsiteX1" fmla="*/ 3144 w 3144"/>
              <a:gd name="connsiteY1" fmla="*/ 3144 h 6288"/>
              <a:gd name="connsiteX2" fmla="*/ 0 w 3144"/>
              <a:gd name="connsiteY2" fmla="*/ 6288 h 6288"/>
            </a:gdLst>
            <a:ahLst/>
            <a:cxnLst>
              <a:cxn ang="0">
                <a:pos x="connsiteX0" y="connsiteY0"/>
              </a:cxn>
              <a:cxn ang="0">
                <a:pos x="connsiteX1" y="connsiteY1"/>
              </a:cxn>
              <a:cxn ang="0">
                <a:pos x="connsiteX2" y="connsiteY2"/>
              </a:cxn>
            </a:cxnLst>
            <a:rect l="l" t="t" r="r" b="b"/>
            <a:pathLst>
              <a:path w="3144" h="6288">
                <a:moveTo>
                  <a:pt x="0" y="0"/>
                </a:moveTo>
                <a:cubicBezTo>
                  <a:pt x="1736" y="0"/>
                  <a:pt x="3144" y="1408"/>
                  <a:pt x="3144" y="3144"/>
                </a:cubicBezTo>
                <a:cubicBezTo>
                  <a:pt x="3144" y="4880"/>
                  <a:pt x="1736" y="6288"/>
                  <a:pt x="0" y="6288"/>
                </a:cubicBezTo>
              </a:path>
            </a:pathLst>
          </a:custGeom>
          <a:noFill/>
          <a:ln w="28575">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p:cNvSpPr/>
          <p:nvPr/>
        </p:nvSpPr>
        <p:spPr>
          <a:xfrm>
            <a:off x="3930015" y="1761490"/>
            <a:ext cx="489585" cy="489585"/>
          </a:xfrm>
          <a:prstGeom prst="ellipse">
            <a:avLst/>
          </a:prstGeom>
          <a:solidFill>
            <a:srgbClr val="DC0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702810" y="3145790"/>
            <a:ext cx="489585" cy="489585"/>
          </a:xfrm>
          <a:prstGeom prst="ellipse">
            <a:avLst/>
          </a:prstGeom>
          <a:solidFill>
            <a:srgbClr val="DC0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930015" y="4829810"/>
            <a:ext cx="489585" cy="489585"/>
          </a:xfrm>
          <a:prstGeom prst="ellipse">
            <a:avLst/>
          </a:prstGeom>
          <a:solidFill>
            <a:srgbClr val="DC0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510356" y="1069592"/>
            <a:ext cx="6635750" cy="646331"/>
          </a:xfrm>
          <a:prstGeom prst="rect">
            <a:avLst/>
          </a:prstGeom>
          <a:noFill/>
        </p:spPr>
        <p:txBody>
          <a:bodyPr wrap="square" rtlCol="0">
            <a:spAutoFit/>
          </a:bodyPr>
          <a:lstStyle/>
          <a:p>
            <a:pPr>
              <a:lnSpc>
                <a:spcPct val="150000"/>
              </a:lnSpc>
            </a:pPr>
            <a:r>
              <a:rPr lang="zh-CN" altLang="en-US" sz="2400" b="1" dirty="0">
                <a:solidFill>
                  <a:schemeClr val="accent2">
                    <a:lumMod val="75000"/>
                  </a:schemeClr>
                </a:solidFill>
                <a:latin typeface="微软雅黑" panose="020B0503020204020204" charset="-122"/>
                <a:ea typeface="微软雅黑" panose="020B0503020204020204" charset="-122"/>
              </a:rPr>
              <a:t>一是牢固树立“组织口”意识和工作</a:t>
            </a:r>
            <a:r>
              <a:rPr lang="zh-CN" altLang="en-US" sz="2400" b="1" dirty="0" smtClean="0">
                <a:solidFill>
                  <a:schemeClr val="accent2">
                    <a:lumMod val="75000"/>
                  </a:schemeClr>
                </a:solidFill>
                <a:latin typeface="微软雅黑" panose="020B0503020204020204" charset="-122"/>
                <a:ea typeface="微软雅黑" panose="020B0503020204020204" charset="-122"/>
              </a:rPr>
              <a:t>标准</a:t>
            </a:r>
            <a:r>
              <a:rPr lang="zh-CN" altLang="en-US" sz="1600" dirty="0" smtClean="0">
                <a:solidFill>
                  <a:schemeClr val="tx1">
                    <a:lumMod val="65000"/>
                    <a:lumOff val="35000"/>
                  </a:schemeClr>
                </a:solidFill>
                <a:latin typeface="微软雅黑" panose="020B0503020204020204" charset="-122"/>
                <a:ea typeface="微软雅黑" panose="020B0503020204020204" charset="-122"/>
              </a:rPr>
              <a:t>。</a:t>
            </a:r>
            <a:endParaRPr lang="en-US" altLang="zh-CN" sz="1600" dirty="0">
              <a:solidFill>
                <a:schemeClr val="tx1">
                  <a:lumMod val="65000"/>
                  <a:lumOff val="35000"/>
                </a:schemeClr>
              </a:solidFill>
              <a:latin typeface="微软雅黑" panose="020B0503020204020204" charset="-122"/>
              <a:ea typeface="微软雅黑" panose="020B0503020204020204" charset="-122"/>
            </a:endParaRPr>
          </a:p>
        </p:txBody>
      </p:sp>
      <p:sp>
        <p:nvSpPr>
          <p:cNvPr id="13" name="文本框 12"/>
          <p:cNvSpPr txBox="1"/>
          <p:nvPr/>
        </p:nvSpPr>
        <p:spPr>
          <a:xfrm>
            <a:off x="5198812" y="3054318"/>
            <a:ext cx="5034280" cy="581057"/>
          </a:xfrm>
          <a:prstGeom prst="rect">
            <a:avLst/>
          </a:prstGeom>
          <a:noFill/>
        </p:spPr>
        <p:txBody>
          <a:bodyPr wrap="square" rtlCol="0">
            <a:spAutoFit/>
          </a:bodyPr>
          <a:lstStyle/>
          <a:p>
            <a:pPr>
              <a:lnSpc>
                <a:spcPct val="150000"/>
              </a:lnSpc>
            </a:pPr>
            <a:r>
              <a:rPr lang="zh-CN" altLang="en-US" sz="2400" b="1" dirty="0">
                <a:solidFill>
                  <a:schemeClr val="accent2">
                    <a:lumMod val="75000"/>
                  </a:schemeClr>
                </a:solidFill>
                <a:latin typeface="微软雅黑" panose="020B0503020204020204" charset="-122"/>
                <a:ea typeface="微软雅黑" panose="020B0503020204020204" charset="-122"/>
              </a:rPr>
              <a:t>二是不断提高干部专业化能力</a:t>
            </a:r>
          </a:p>
        </p:txBody>
      </p:sp>
      <p:sp>
        <p:nvSpPr>
          <p:cNvPr id="14" name="文本框 13"/>
          <p:cNvSpPr txBox="1"/>
          <p:nvPr/>
        </p:nvSpPr>
        <p:spPr>
          <a:xfrm>
            <a:off x="4435983" y="4892673"/>
            <a:ext cx="5034280" cy="646331"/>
          </a:xfrm>
          <a:prstGeom prst="rect">
            <a:avLst/>
          </a:prstGeom>
          <a:noFill/>
        </p:spPr>
        <p:txBody>
          <a:bodyPr wrap="square" rtlCol="0">
            <a:spAutoFit/>
          </a:bodyPr>
          <a:lstStyle/>
          <a:p>
            <a:pPr>
              <a:lnSpc>
                <a:spcPct val="150000"/>
              </a:lnSpc>
            </a:pPr>
            <a:r>
              <a:rPr lang="zh-CN" altLang="en-US" sz="2400" b="1" dirty="0">
                <a:solidFill>
                  <a:schemeClr val="accent2">
                    <a:lumMod val="75000"/>
                  </a:schemeClr>
                </a:solidFill>
                <a:latin typeface="微软雅黑" panose="020B0503020204020204" charset="-122"/>
                <a:ea typeface="微软雅黑" panose="020B0503020204020204" charset="-122"/>
              </a:rPr>
              <a:t>三是进一步提升机构编制管理水平</a:t>
            </a:r>
          </a:p>
        </p:txBody>
      </p:sp>
      <p:sp>
        <p:nvSpPr>
          <p:cNvPr id="15" name="等腰三角形 14"/>
          <p:cNvSpPr/>
          <p:nvPr/>
        </p:nvSpPr>
        <p:spPr>
          <a:xfrm rot="3300000">
            <a:off x="3682365" y="1889760"/>
            <a:ext cx="75565" cy="1168400"/>
          </a:xfrm>
          <a:prstGeom prst="triangle">
            <a:avLst/>
          </a:prstGeom>
          <a:solidFill>
            <a:srgbClr val="DC0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18300000" flipV="1">
            <a:off x="3556635" y="4063365"/>
            <a:ext cx="75565" cy="1168400"/>
          </a:xfrm>
          <a:prstGeom prst="triangle">
            <a:avLst/>
          </a:prstGeom>
          <a:solidFill>
            <a:srgbClr val="DC0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rot="16200000" flipV="1">
            <a:off x="4102100" y="2855595"/>
            <a:ext cx="75565" cy="1168400"/>
          </a:xfrm>
          <a:prstGeom prst="triangle">
            <a:avLst/>
          </a:prstGeom>
          <a:solidFill>
            <a:srgbClr val="DC0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816735" y="2391410"/>
            <a:ext cx="2258060" cy="225806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357120" y="2837815"/>
            <a:ext cx="1210588" cy="1323439"/>
          </a:xfrm>
          <a:prstGeom prst="rect">
            <a:avLst/>
          </a:prstGeom>
          <a:noFill/>
          <a:ln>
            <a:noFill/>
          </a:ln>
        </p:spPr>
        <p:txBody>
          <a:bodyPr wrap="none" rtlCol="0">
            <a:spAutoFit/>
          </a:bodyPr>
          <a:lstStyle/>
          <a:p>
            <a:r>
              <a:rPr lang="zh-CN" altLang="en-US" sz="4000" b="1" dirty="0" smtClean="0">
                <a:solidFill>
                  <a:schemeClr val="bg1"/>
                </a:solidFill>
                <a:latin typeface="微软雅黑" panose="020B0503020204020204" charset="-122"/>
                <a:ea typeface="微软雅黑" panose="020B0503020204020204" charset="-122"/>
              </a:rPr>
              <a:t>能力</a:t>
            </a:r>
            <a:endParaRPr lang="en-US" altLang="zh-CN" sz="4000" b="1" dirty="0" smtClean="0">
              <a:solidFill>
                <a:schemeClr val="bg1"/>
              </a:solidFill>
              <a:latin typeface="微软雅黑" panose="020B0503020204020204" charset="-122"/>
              <a:ea typeface="微软雅黑" panose="020B0503020204020204" charset="-122"/>
            </a:endParaRPr>
          </a:p>
          <a:p>
            <a:r>
              <a:rPr lang="zh-CN" altLang="en-US" sz="4000" b="1" dirty="0" smtClean="0">
                <a:solidFill>
                  <a:schemeClr val="bg1"/>
                </a:solidFill>
                <a:latin typeface="微软雅黑" panose="020B0503020204020204" charset="-122"/>
                <a:ea typeface="微软雅黑" panose="020B0503020204020204" charset="-122"/>
              </a:rPr>
              <a:t>建设</a:t>
            </a:r>
            <a:endParaRPr lang="zh-CN" altLang="en-US" sz="4000" b="1" dirty="0">
              <a:solidFill>
                <a:schemeClr val="bg1"/>
              </a:solidFill>
              <a:latin typeface="微软雅黑" panose="020B0503020204020204" charset="-122"/>
              <a:ea typeface="微软雅黑" panose="020B0503020204020204" charset="-122"/>
            </a:endParaRPr>
          </a:p>
        </p:txBody>
      </p:sp>
      <p:sp>
        <p:nvSpPr>
          <p:cNvPr id="7" name="矩形 6"/>
          <p:cNvSpPr/>
          <p:nvPr/>
        </p:nvSpPr>
        <p:spPr>
          <a:xfrm>
            <a:off x="4977589" y="5411258"/>
            <a:ext cx="3235181" cy="369332"/>
          </a:xfrm>
          <a:prstGeom prst="rect">
            <a:avLst/>
          </a:prstGeom>
        </p:spPr>
        <p:txBody>
          <a:bodyPr wrap="none">
            <a:spAutoFit/>
          </a:bodyPr>
          <a:lstStyle/>
          <a:p>
            <a:pPr algn="ctr"/>
            <a:r>
              <a:rPr lang="en-US" altLang="zh-CN" dirty="0" smtClean="0">
                <a:ln w="0"/>
                <a:effectLst>
                  <a:outerShdw blurRad="38100" dist="19050" dir="2700000" algn="tl" rotWithShape="0">
                    <a:schemeClr val="dk1">
                      <a:alpha val="40000"/>
                    </a:schemeClr>
                  </a:outerShdw>
                </a:effectLst>
              </a:rPr>
              <a:t>1.  </a:t>
            </a:r>
            <a:r>
              <a:rPr lang="zh-CN" altLang="en-US" dirty="0" smtClean="0">
                <a:ln w="0"/>
                <a:effectLst>
                  <a:outerShdw blurRad="38100" dist="19050" dir="2700000" algn="tl" rotWithShape="0">
                    <a:schemeClr val="dk1">
                      <a:alpha val="40000"/>
                    </a:schemeClr>
                  </a:outerShdw>
                </a:effectLst>
              </a:rPr>
              <a:t>深化</a:t>
            </a:r>
            <a:r>
              <a:rPr lang="zh-CN" altLang="en-US" dirty="0">
                <a:ln w="0"/>
                <a:effectLst>
                  <a:outerShdw blurRad="38100" dist="19050" dir="2700000" algn="tl" rotWithShape="0">
                    <a:schemeClr val="dk1">
                      <a:alpha val="40000"/>
                    </a:schemeClr>
                  </a:outerShdw>
                </a:effectLst>
              </a:rPr>
              <a:t>对优化协同高效的把握</a:t>
            </a:r>
          </a:p>
        </p:txBody>
      </p:sp>
      <p:sp>
        <p:nvSpPr>
          <p:cNvPr id="23" name="矩形 22"/>
          <p:cNvSpPr/>
          <p:nvPr/>
        </p:nvSpPr>
        <p:spPr>
          <a:xfrm>
            <a:off x="4977589" y="5719247"/>
            <a:ext cx="3696846" cy="369332"/>
          </a:xfrm>
          <a:prstGeom prst="rect">
            <a:avLst/>
          </a:prstGeom>
        </p:spPr>
        <p:txBody>
          <a:bodyPr wrap="none">
            <a:spAutoFit/>
          </a:bodyPr>
          <a:lstStyle/>
          <a:p>
            <a:pPr algn="ctr"/>
            <a:r>
              <a:rPr lang="en-US" altLang="zh-CN" dirty="0" smtClean="0">
                <a:ln w="0"/>
                <a:effectLst>
                  <a:outerShdw blurRad="38100" dist="19050" dir="2700000" algn="tl" rotWithShape="0">
                    <a:schemeClr val="dk1">
                      <a:alpha val="40000"/>
                    </a:schemeClr>
                  </a:outerShdw>
                </a:effectLst>
              </a:rPr>
              <a:t>2.  </a:t>
            </a:r>
            <a:r>
              <a:rPr lang="zh-CN" altLang="en-US" dirty="0" smtClean="0">
                <a:ln w="0"/>
                <a:effectLst>
                  <a:outerShdw blurRad="38100" dist="19050" dir="2700000" algn="tl" rotWithShape="0">
                    <a:schemeClr val="dk1">
                      <a:alpha val="40000"/>
                    </a:schemeClr>
                  </a:outerShdw>
                </a:effectLst>
              </a:rPr>
              <a:t>深化对瘦身与健身相结合的把握</a:t>
            </a:r>
            <a:endParaRPr lang="zh-CN" altLang="en-US" dirty="0">
              <a:ln w="0"/>
              <a:effectLst>
                <a:outerShdw blurRad="38100" dist="19050" dir="2700000" algn="tl" rotWithShape="0">
                  <a:schemeClr val="dk1">
                    <a:alpha val="40000"/>
                  </a:schemeClr>
                </a:outerShdw>
              </a:effectLst>
            </a:endParaRPr>
          </a:p>
        </p:txBody>
      </p:sp>
      <p:sp>
        <p:nvSpPr>
          <p:cNvPr id="24" name="矩形 23"/>
          <p:cNvSpPr/>
          <p:nvPr/>
        </p:nvSpPr>
        <p:spPr>
          <a:xfrm>
            <a:off x="4977589" y="6018390"/>
            <a:ext cx="3235181" cy="369332"/>
          </a:xfrm>
          <a:prstGeom prst="rect">
            <a:avLst/>
          </a:prstGeom>
        </p:spPr>
        <p:txBody>
          <a:bodyPr wrap="none">
            <a:spAutoFit/>
          </a:bodyPr>
          <a:lstStyle/>
          <a:p>
            <a:pPr algn="ctr"/>
            <a:r>
              <a:rPr lang="en-US" altLang="zh-CN" dirty="0" smtClean="0">
                <a:ln w="0"/>
                <a:effectLst>
                  <a:outerShdw blurRad="38100" dist="19050" dir="2700000" algn="tl" rotWithShape="0">
                    <a:schemeClr val="dk1">
                      <a:alpha val="40000"/>
                    </a:schemeClr>
                  </a:outerShdw>
                </a:effectLst>
              </a:rPr>
              <a:t>3.  </a:t>
            </a:r>
            <a:r>
              <a:rPr lang="zh-CN" altLang="en-US" dirty="0" smtClean="0">
                <a:ln w="0"/>
                <a:effectLst>
                  <a:outerShdw blurRad="38100" dist="19050" dir="2700000" algn="tl" rotWithShape="0">
                    <a:schemeClr val="dk1">
                      <a:alpha val="40000"/>
                    </a:schemeClr>
                  </a:outerShdw>
                </a:effectLst>
              </a:rPr>
              <a:t>深化</a:t>
            </a:r>
            <a:r>
              <a:rPr lang="zh-CN" altLang="en-US" dirty="0">
                <a:ln w="0"/>
                <a:effectLst>
                  <a:outerShdw blurRad="38100" dist="19050" dir="2700000" algn="tl" rotWithShape="0">
                    <a:schemeClr val="dk1">
                      <a:alpha val="40000"/>
                    </a:schemeClr>
                  </a:outerShdw>
                </a:effectLst>
              </a:rPr>
              <a:t>对自身履职要求的把握</a:t>
            </a:r>
          </a:p>
        </p:txBody>
      </p:sp>
      <p:sp>
        <p:nvSpPr>
          <p:cNvPr id="19" name="矩形 18"/>
          <p:cNvSpPr/>
          <p:nvPr/>
        </p:nvSpPr>
        <p:spPr>
          <a:xfrm>
            <a:off x="6365777" y="3573444"/>
            <a:ext cx="3531736" cy="1200329"/>
          </a:xfrm>
          <a:prstGeom prst="rect">
            <a:avLst/>
          </a:prstGeom>
          <a:noFill/>
        </p:spPr>
        <p:txBody>
          <a:bodyPr wrap="none" lIns="91440" tIns="45720" rIns="91440" bIns="45720">
            <a:spAutoFit/>
          </a:bodyPr>
          <a:lstStyle/>
          <a:p>
            <a:pPr marL="342900" indent="-342900">
              <a:buAutoNum type="arabicPeriod"/>
            </a:pPr>
            <a:r>
              <a:rPr lang="zh-CN" altLang="en-US" dirty="0" smtClean="0">
                <a:ln w="0"/>
                <a:effectLst>
                  <a:outerShdw blurRad="38100" dist="19050" dir="2700000" algn="tl" rotWithShape="0">
                    <a:schemeClr val="dk1">
                      <a:alpha val="40000"/>
                    </a:schemeClr>
                  </a:outerShdw>
                </a:effectLst>
              </a:rPr>
              <a:t>注重</a:t>
            </a:r>
            <a:r>
              <a:rPr lang="zh-CN" altLang="en-US" dirty="0">
                <a:ln w="0"/>
                <a:effectLst>
                  <a:outerShdw blurRad="38100" dist="19050" dir="2700000" algn="tl" rotWithShape="0">
                    <a:schemeClr val="dk1">
                      <a:alpha val="40000"/>
                    </a:schemeClr>
                  </a:outerShdw>
                </a:effectLst>
              </a:rPr>
              <a:t>加强政策业务学习</a:t>
            </a:r>
            <a:r>
              <a:rPr lang="zh-CN" altLang="en-US" dirty="0" smtClean="0">
                <a:ln w="0"/>
                <a:effectLst>
                  <a:outerShdw blurRad="38100" dist="19050" dir="2700000" algn="tl" rotWithShape="0">
                    <a:schemeClr val="dk1">
                      <a:alpha val="40000"/>
                    </a:schemeClr>
                  </a:outerShdw>
                </a:effectLst>
              </a:rPr>
              <a:t>运用</a:t>
            </a:r>
            <a:endParaRPr lang="en-US" altLang="zh-CN" dirty="0">
              <a:ln w="0"/>
              <a:effectLst>
                <a:outerShdw blurRad="38100" dist="19050" dir="2700000" algn="tl" rotWithShape="0">
                  <a:schemeClr val="dk1">
                    <a:alpha val="40000"/>
                  </a:schemeClr>
                </a:outerShdw>
              </a:effectLst>
            </a:endParaRPr>
          </a:p>
          <a:p>
            <a:pPr marL="342900" indent="-342900">
              <a:buAutoNum type="arabicPeriod"/>
            </a:pPr>
            <a:r>
              <a:rPr lang="zh-CN" altLang="en-US" smtClean="0">
                <a:ln w="0"/>
                <a:effectLst>
                  <a:outerShdw blurRad="38100" dist="19050" dir="2700000" algn="tl" rotWithShape="0">
                    <a:schemeClr val="dk1">
                      <a:alpha val="40000"/>
                    </a:schemeClr>
                  </a:outerShdw>
                </a:effectLst>
              </a:rPr>
              <a:t>注重</a:t>
            </a:r>
            <a:r>
              <a:rPr lang="zh-CN" altLang="en-US" dirty="0">
                <a:ln w="0"/>
                <a:effectLst>
                  <a:outerShdw blurRad="38100" dist="19050" dir="2700000" algn="tl" rotWithShape="0">
                    <a:schemeClr val="dk1">
                      <a:alpha val="40000"/>
                    </a:schemeClr>
                  </a:outerShdw>
                </a:effectLst>
              </a:rPr>
              <a:t>加强思考谋划和</a:t>
            </a:r>
            <a:r>
              <a:rPr lang="zh-CN" altLang="en-US" dirty="0" smtClean="0">
                <a:ln w="0"/>
                <a:effectLst>
                  <a:outerShdw blurRad="38100" dist="19050" dir="2700000" algn="tl" rotWithShape="0">
                    <a:schemeClr val="dk1">
                      <a:alpha val="40000"/>
                    </a:schemeClr>
                  </a:outerShdw>
                </a:effectLst>
              </a:rPr>
              <a:t>调查研究</a:t>
            </a:r>
            <a:endParaRPr lang="en-US" altLang="zh-CN" dirty="0" smtClean="0">
              <a:ln w="0"/>
              <a:effectLst>
                <a:outerShdw blurRad="38100" dist="19050" dir="2700000" algn="tl" rotWithShape="0">
                  <a:schemeClr val="dk1">
                    <a:alpha val="40000"/>
                  </a:schemeClr>
                </a:outerShdw>
              </a:effectLst>
            </a:endParaRPr>
          </a:p>
          <a:p>
            <a:r>
              <a:rPr lang="en-US" altLang="zh-CN" dirty="0" smtClean="0">
                <a:ln w="0"/>
                <a:effectLst>
                  <a:outerShdw blurRad="38100" dist="19050" dir="2700000" algn="tl" rotWithShape="0">
                    <a:schemeClr val="dk1">
                      <a:alpha val="40000"/>
                    </a:schemeClr>
                  </a:outerShdw>
                </a:effectLst>
              </a:rPr>
              <a:t>3.    </a:t>
            </a:r>
            <a:r>
              <a:rPr lang="zh-CN" altLang="en-US" dirty="0" smtClean="0">
                <a:ln w="0"/>
                <a:effectLst>
                  <a:outerShdw blurRad="38100" dist="19050" dir="2700000" algn="tl" rotWithShape="0">
                    <a:schemeClr val="dk1">
                      <a:alpha val="40000"/>
                    </a:schemeClr>
                  </a:outerShdw>
                </a:effectLst>
              </a:rPr>
              <a:t>注重</a:t>
            </a:r>
            <a:r>
              <a:rPr lang="zh-CN" altLang="en-US" dirty="0">
                <a:ln w="0"/>
                <a:effectLst>
                  <a:outerShdw blurRad="38100" dist="19050" dir="2700000" algn="tl" rotWithShape="0">
                    <a:schemeClr val="dk1">
                      <a:alpha val="40000"/>
                    </a:schemeClr>
                  </a:outerShdw>
                </a:effectLst>
              </a:rPr>
              <a:t>宏观系统思维培养锻炼</a:t>
            </a:r>
            <a:endParaRPr lang="en-US" altLang="zh-CN" dirty="0" smtClean="0">
              <a:ln w="0"/>
              <a:effectLst>
                <a:outerShdw blurRad="38100" dist="19050" dir="2700000" algn="tl" rotWithShape="0">
                  <a:schemeClr val="dk1">
                    <a:alpha val="40000"/>
                  </a:schemeClr>
                </a:outerShdw>
              </a:effectLst>
            </a:endParaRPr>
          </a:p>
          <a:p>
            <a:pPr marL="342900" indent="-342900" algn="ctr">
              <a:buAutoNum type="arabicPeriod"/>
            </a:pPr>
            <a:endParaRPr lang="zh-CN" altLang="en-US" b="0" cap="none" spc="0" dirty="0">
              <a:ln w="0"/>
              <a:solidFill>
                <a:schemeClr val="tx1"/>
              </a:solidFill>
              <a:effectLst>
                <a:outerShdw blurRad="38100" dist="19050" dir="2700000" algn="tl" rotWithShape="0">
                  <a:schemeClr val="dk1">
                    <a:alpha val="40000"/>
                  </a:schemeClr>
                </a:outerShdw>
              </a:effectLst>
            </a:endParaRPr>
          </a:p>
        </p:txBody>
      </p:sp>
      <p:sp>
        <p:nvSpPr>
          <p:cNvPr id="20" name="矩形 19"/>
          <p:cNvSpPr/>
          <p:nvPr/>
        </p:nvSpPr>
        <p:spPr>
          <a:xfrm>
            <a:off x="5192395" y="1580127"/>
            <a:ext cx="2489784" cy="1200329"/>
          </a:xfrm>
          <a:prstGeom prst="rect">
            <a:avLst/>
          </a:prstGeom>
          <a:noFill/>
        </p:spPr>
        <p:txBody>
          <a:bodyPr wrap="none" lIns="91440" tIns="45720" rIns="91440" bIns="45720">
            <a:spAutoFit/>
          </a:bodyPr>
          <a:lstStyle/>
          <a:p>
            <a:r>
              <a:rPr lang="en-US" altLang="zh-CN" b="0" cap="none" spc="0" dirty="0" smtClean="0">
                <a:ln w="0"/>
                <a:solidFill>
                  <a:schemeClr val="tx1"/>
                </a:solidFill>
                <a:effectLst>
                  <a:outerShdw blurRad="38100" dist="19050" dir="2700000" algn="tl" rotWithShape="0">
                    <a:schemeClr val="dk1">
                      <a:alpha val="40000"/>
                    </a:schemeClr>
                  </a:outerShdw>
                </a:effectLst>
              </a:rPr>
              <a:t>1</a:t>
            </a:r>
            <a:r>
              <a:rPr lang="en-US" altLang="zh-CN" dirty="0" smtClean="0">
                <a:ln w="0"/>
                <a:effectLst>
                  <a:outerShdw blurRad="38100" dist="19050" dir="2700000" algn="tl" rotWithShape="0">
                    <a:schemeClr val="dk1">
                      <a:alpha val="40000"/>
                    </a:schemeClr>
                  </a:outerShdw>
                </a:effectLst>
              </a:rPr>
              <a:t>. </a:t>
            </a:r>
            <a:r>
              <a:rPr lang="zh-CN" altLang="en-US" dirty="0" smtClean="0">
                <a:ln w="0"/>
                <a:effectLst>
                  <a:outerShdw blurRad="38100" dist="19050" dir="2700000" algn="tl" rotWithShape="0">
                    <a:schemeClr val="dk1">
                      <a:alpha val="40000"/>
                    </a:schemeClr>
                  </a:outerShdw>
                </a:effectLst>
              </a:rPr>
              <a:t>找</a:t>
            </a:r>
            <a:r>
              <a:rPr lang="zh-CN" altLang="en-US" dirty="0">
                <a:ln w="0"/>
                <a:effectLst>
                  <a:outerShdw blurRad="38100" dist="19050" dir="2700000" algn="tl" rotWithShape="0">
                    <a:schemeClr val="dk1">
                      <a:alpha val="40000"/>
                    </a:schemeClr>
                  </a:outerShdw>
                </a:effectLst>
              </a:rPr>
              <a:t>准基本</a:t>
            </a:r>
            <a:r>
              <a:rPr lang="zh-CN" altLang="en-US" dirty="0" smtClean="0">
                <a:ln w="0"/>
                <a:effectLst>
                  <a:outerShdw blurRad="38100" dist="19050" dir="2700000" algn="tl" rotWithShape="0">
                    <a:schemeClr val="dk1">
                      <a:alpha val="40000"/>
                    </a:schemeClr>
                  </a:outerShdw>
                </a:effectLst>
              </a:rPr>
              <a:t>定位</a:t>
            </a:r>
            <a:endParaRPr lang="en-US" altLang="zh-CN" dirty="0" smtClean="0">
              <a:ln w="0"/>
              <a:effectLst>
                <a:outerShdw blurRad="38100" dist="19050" dir="2700000" algn="tl" rotWithShape="0">
                  <a:schemeClr val="dk1">
                    <a:alpha val="40000"/>
                  </a:schemeClr>
                </a:outerShdw>
              </a:effectLst>
            </a:endParaRPr>
          </a:p>
          <a:p>
            <a:r>
              <a:rPr lang="en-US" altLang="zh-CN" b="0" cap="none" spc="0" dirty="0" smtClean="0">
                <a:ln w="0"/>
                <a:solidFill>
                  <a:schemeClr val="tx1"/>
                </a:solidFill>
                <a:effectLst>
                  <a:outerShdw blurRad="38100" dist="19050" dir="2700000" algn="tl" rotWithShape="0">
                    <a:schemeClr val="dk1">
                      <a:alpha val="40000"/>
                    </a:schemeClr>
                  </a:outerShdw>
                </a:effectLst>
              </a:rPr>
              <a:t>2.</a:t>
            </a:r>
            <a:r>
              <a:rPr lang="zh-CN" altLang="en-US" dirty="0" smtClean="0">
                <a:ln w="0"/>
                <a:effectLst>
                  <a:outerShdw blurRad="38100" dist="19050" dir="2700000" algn="tl" rotWithShape="0">
                    <a:schemeClr val="dk1">
                      <a:alpha val="40000"/>
                    </a:schemeClr>
                  </a:outerShdw>
                </a:effectLst>
              </a:rPr>
              <a:t> 强化</a:t>
            </a:r>
            <a:r>
              <a:rPr lang="zh-CN" altLang="en-US" dirty="0">
                <a:ln w="0"/>
                <a:effectLst>
                  <a:outerShdw blurRad="38100" dist="19050" dir="2700000" algn="tl" rotWithShape="0">
                    <a:schemeClr val="dk1">
                      <a:alpha val="40000"/>
                    </a:schemeClr>
                  </a:outerShdw>
                </a:effectLst>
              </a:rPr>
              <a:t>“组织口”</a:t>
            </a:r>
            <a:r>
              <a:rPr lang="zh-CN" altLang="en-US" dirty="0" smtClean="0">
                <a:ln w="0"/>
                <a:effectLst>
                  <a:outerShdw blurRad="38100" dist="19050" dir="2700000" algn="tl" rotWithShape="0">
                    <a:schemeClr val="dk1">
                      <a:alpha val="40000"/>
                    </a:schemeClr>
                  </a:outerShdw>
                </a:effectLst>
              </a:rPr>
              <a:t>意识</a:t>
            </a:r>
            <a:endParaRPr lang="en-US" altLang="zh-CN" dirty="0" smtClean="0">
              <a:ln w="0"/>
              <a:effectLst>
                <a:outerShdw blurRad="38100" dist="19050" dir="2700000" algn="tl" rotWithShape="0">
                  <a:schemeClr val="dk1">
                    <a:alpha val="40000"/>
                  </a:schemeClr>
                </a:outerShdw>
              </a:effectLst>
            </a:endParaRPr>
          </a:p>
          <a:p>
            <a:r>
              <a:rPr lang="en-US" altLang="zh-CN" b="0" cap="none" spc="0" dirty="0" smtClean="0">
                <a:ln w="0"/>
                <a:solidFill>
                  <a:schemeClr val="tx1"/>
                </a:solidFill>
                <a:effectLst>
                  <a:outerShdw blurRad="38100" dist="19050" dir="2700000" algn="tl" rotWithShape="0">
                    <a:schemeClr val="dk1">
                      <a:alpha val="40000"/>
                    </a:schemeClr>
                  </a:outerShdw>
                </a:effectLst>
              </a:rPr>
              <a:t>3. </a:t>
            </a:r>
            <a:r>
              <a:rPr lang="zh-CN" altLang="en-US" dirty="0" smtClean="0">
                <a:ln w="0"/>
                <a:effectLst>
                  <a:outerShdw blurRad="38100" dist="19050" dir="2700000" algn="tl" rotWithShape="0">
                    <a:schemeClr val="dk1">
                      <a:alpha val="40000"/>
                    </a:schemeClr>
                  </a:outerShdw>
                </a:effectLst>
              </a:rPr>
              <a:t>对</a:t>
            </a:r>
            <a:r>
              <a:rPr lang="zh-CN" altLang="en-US" dirty="0">
                <a:ln w="0"/>
                <a:effectLst>
                  <a:outerShdw blurRad="38100" dist="19050" dir="2700000" algn="tl" rotWithShape="0">
                    <a:schemeClr val="dk1">
                      <a:alpha val="40000"/>
                    </a:schemeClr>
                  </a:outerShdw>
                </a:effectLst>
              </a:rPr>
              <a:t>标“组织口”</a:t>
            </a:r>
            <a:r>
              <a:rPr lang="zh-CN" altLang="en-US" dirty="0" smtClean="0">
                <a:ln w="0"/>
                <a:effectLst>
                  <a:outerShdw blurRad="38100" dist="19050" dir="2700000" algn="tl" rotWithShape="0">
                    <a:schemeClr val="dk1">
                      <a:alpha val="40000"/>
                    </a:schemeClr>
                  </a:outerShdw>
                </a:effectLst>
              </a:rPr>
              <a:t>标准</a:t>
            </a:r>
            <a:endParaRPr lang="en-US" altLang="zh-CN" dirty="0" smtClean="0">
              <a:ln w="0"/>
              <a:effectLst>
                <a:outerShdw blurRad="38100" dist="19050" dir="2700000" algn="tl" rotWithShape="0">
                  <a:schemeClr val="dk1">
                    <a:alpha val="40000"/>
                  </a:schemeClr>
                </a:outerShdw>
              </a:effectLst>
            </a:endParaRPr>
          </a:p>
          <a:p>
            <a:r>
              <a:rPr lang="en-US" altLang="zh-CN" b="0" cap="none" spc="0" dirty="0" smtClean="0">
                <a:ln w="0"/>
                <a:solidFill>
                  <a:schemeClr val="tx1"/>
                </a:solidFill>
                <a:effectLst>
                  <a:outerShdw blurRad="38100" dist="19050" dir="2700000" algn="tl" rotWithShape="0">
                    <a:schemeClr val="dk1">
                      <a:alpha val="40000"/>
                    </a:schemeClr>
                  </a:outerShdw>
                </a:effectLst>
              </a:rPr>
              <a:t>4. </a:t>
            </a:r>
            <a:r>
              <a:rPr lang="zh-CN" altLang="en-US" dirty="0" smtClean="0">
                <a:ln w="0"/>
                <a:effectLst>
                  <a:outerShdw blurRad="38100" dist="19050" dir="2700000" algn="tl" rotWithShape="0">
                    <a:schemeClr val="dk1">
                      <a:alpha val="40000"/>
                    </a:schemeClr>
                  </a:outerShdw>
                </a:effectLst>
              </a:rPr>
              <a:t>培育</a:t>
            </a:r>
            <a:r>
              <a:rPr lang="zh-CN" altLang="en-US" dirty="0">
                <a:ln w="0"/>
                <a:effectLst>
                  <a:outerShdw blurRad="38100" dist="19050" dir="2700000" algn="tl" rotWithShape="0">
                    <a:schemeClr val="dk1">
                      <a:alpha val="40000"/>
                    </a:schemeClr>
                  </a:outerShdw>
                </a:effectLst>
              </a:rPr>
              <a:t>“组织口”作风</a:t>
            </a:r>
            <a:endParaRPr lang="zh-CN" altLang="en-US"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transition spd="slow">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1"/>
          <p:nvPr/>
        </p:nvSpPr>
        <p:spPr>
          <a:xfrm>
            <a:off x="288608" y="65352"/>
            <a:ext cx="8159204" cy="660245"/>
          </a:xfrm>
          <a:prstGeom prst="rect">
            <a:avLst/>
          </a:prstGeom>
          <a:noFill/>
        </p:spPr>
        <p:txBody>
          <a:bodyPr wrap="square" rtlCol="0">
            <a:spAutoFit/>
          </a:bodyPr>
          <a:lstStyle/>
          <a:p>
            <a:pPr algn="ctr">
              <a:lnSpc>
                <a:spcPct val="110000"/>
              </a:lnSpc>
            </a:pPr>
            <a:r>
              <a:rPr lang="zh-CN" altLang="en-US" sz="3355" b="1" dirty="0" smtClean="0">
                <a:solidFill>
                  <a:srgbClr val="C00000"/>
                </a:solidFill>
                <a:latin typeface="微软雅黑" panose="020B0503020204020204" charset="-122"/>
                <a:ea typeface="微软雅黑" panose="020B0503020204020204" charset="-122"/>
                <a:sym typeface="+mn-ea"/>
              </a:rPr>
              <a:t>作风建设重点：着力</a:t>
            </a:r>
            <a:r>
              <a:rPr lang="zh-CN" altLang="en-US" sz="3355" b="1" dirty="0">
                <a:solidFill>
                  <a:srgbClr val="C00000"/>
                </a:solidFill>
                <a:latin typeface="微软雅黑" panose="020B0503020204020204" charset="-122"/>
                <a:ea typeface="微软雅黑" panose="020B0503020204020204" charset="-122"/>
                <a:sym typeface="+mn-ea"/>
              </a:rPr>
              <a:t>改革攻坚抓好落实</a:t>
            </a:r>
            <a:endParaRPr lang="zh-CN" altLang="en-US" sz="3360" b="1" dirty="0">
              <a:solidFill>
                <a:srgbClr val="C00000"/>
              </a:solidFill>
              <a:latin typeface="Arial" panose="020B0604020202020204"/>
              <a:ea typeface="微软雅黑" panose="020B0503020204020204" charset="-122"/>
            </a:endParaRPr>
          </a:p>
        </p:txBody>
      </p:sp>
      <p:sp>
        <p:nvSpPr>
          <p:cNvPr id="4" name="任意多边形 30"/>
          <p:cNvSpPr/>
          <p:nvPr/>
        </p:nvSpPr>
        <p:spPr>
          <a:xfrm flipV="1">
            <a:off x="685799" y="725597"/>
            <a:ext cx="11520000" cy="396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latin typeface="Arial" panose="020B0604020202020204" pitchFamily="34" charset="0"/>
              <a:ea typeface="微软雅黑" panose="020B0503020204020204" charset="-122"/>
              <a:sym typeface="Arial" panose="020B0604020202020204" pitchFamily="34" charset="0"/>
            </a:endParaRPr>
          </a:p>
        </p:txBody>
      </p:sp>
      <p:sp>
        <p:nvSpPr>
          <p:cNvPr id="5" name="任意多边形 31"/>
          <p:cNvSpPr/>
          <p:nvPr/>
        </p:nvSpPr>
        <p:spPr>
          <a:xfrm>
            <a:off x="0" y="236409"/>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solidFill>
                <a:srgbClr val="7EC234"/>
              </a:solidFill>
              <a:latin typeface="Arial" panose="020B0604020202020204" pitchFamily="34" charset="0"/>
              <a:ea typeface="微软雅黑" panose="020B0503020204020204" charset="-122"/>
              <a:sym typeface="Arial" panose="020B0604020202020204" pitchFamily="34" charset="0"/>
            </a:endParaRPr>
          </a:p>
        </p:txBody>
      </p:sp>
      <p:pic>
        <p:nvPicPr>
          <p:cNvPr id="44" name="Picture 3" descr="C:\Users\Administrator\Desktop\党政机关\素材\党徽\Nipic_5916570_2012061822032932139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0535" y="-116840"/>
            <a:ext cx="971550" cy="882015"/>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5635625" y="2088515"/>
            <a:ext cx="6121400" cy="457351"/>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 name="矩形 1"/>
          <p:cNvSpPr/>
          <p:nvPr/>
        </p:nvSpPr>
        <p:spPr>
          <a:xfrm>
            <a:off x="5635625" y="2585085"/>
            <a:ext cx="6121400" cy="91401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2400" dirty="0">
                <a:solidFill>
                  <a:srgbClr val="C00000"/>
                </a:solidFill>
                <a:latin typeface="Arial" panose="020B0604020202020204" pitchFamily="34" charset="0"/>
                <a:ea typeface="微软雅黑" panose="020B0503020204020204" charset="-122"/>
                <a:cs typeface="+mn-ea"/>
                <a:sym typeface="Arial" panose="020B0604020202020204" pitchFamily="34" charset="0"/>
              </a:rPr>
              <a:t>一是不折不扣推进</a:t>
            </a:r>
            <a:r>
              <a:rPr lang="en-US" altLang="zh-CN" sz="2400" dirty="0">
                <a:solidFill>
                  <a:srgbClr val="C00000"/>
                </a:solidFill>
                <a:latin typeface="Arial" panose="020B0604020202020204" pitchFamily="34" charset="0"/>
                <a:ea typeface="微软雅黑" panose="020B0503020204020204" charset="-122"/>
                <a:cs typeface="+mn-ea"/>
                <a:sym typeface="Arial" panose="020B0604020202020204" pitchFamily="34" charset="0"/>
              </a:rPr>
              <a:t>《</a:t>
            </a:r>
            <a:r>
              <a:rPr lang="zh-CN" altLang="en-US" sz="2400" dirty="0">
                <a:solidFill>
                  <a:srgbClr val="C00000"/>
                </a:solidFill>
                <a:latin typeface="Arial" panose="020B0604020202020204" pitchFamily="34" charset="0"/>
                <a:ea typeface="微软雅黑" panose="020B0503020204020204" charset="-122"/>
                <a:cs typeface="+mn-ea"/>
                <a:sym typeface="Arial" panose="020B0604020202020204" pitchFamily="34" charset="0"/>
              </a:rPr>
              <a:t>条例</a:t>
            </a:r>
            <a:r>
              <a:rPr lang="en-US" altLang="zh-CN" sz="2400" dirty="0">
                <a:solidFill>
                  <a:srgbClr val="C00000"/>
                </a:solidFill>
                <a:latin typeface="Arial" panose="020B0604020202020204" pitchFamily="34" charset="0"/>
                <a:ea typeface="微软雅黑" panose="020B0503020204020204" charset="-122"/>
                <a:cs typeface="+mn-ea"/>
                <a:sym typeface="Arial" panose="020B0604020202020204" pitchFamily="34" charset="0"/>
              </a:rPr>
              <a:t>》</a:t>
            </a:r>
            <a:r>
              <a:rPr lang="zh-CN" altLang="en-US" sz="2400" dirty="0">
                <a:solidFill>
                  <a:srgbClr val="C00000"/>
                </a:solidFill>
                <a:latin typeface="Arial" panose="020B0604020202020204" pitchFamily="34" charset="0"/>
                <a:ea typeface="微软雅黑" panose="020B0503020204020204" charset="-122"/>
                <a:cs typeface="+mn-ea"/>
                <a:sym typeface="Arial" panose="020B0604020202020204" pitchFamily="34" charset="0"/>
              </a:rPr>
              <a:t>和</a:t>
            </a:r>
            <a:r>
              <a:rPr lang="en-US" altLang="zh-CN" sz="2400" dirty="0">
                <a:solidFill>
                  <a:srgbClr val="C00000"/>
                </a:solidFill>
                <a:latin typeface="Arial" panose="020B0604020202020204" pitchFamily="34" charset="0"/>
                <a:ea typeface="微软雅黑" panose="020B0503020204020204" charset="-122"/>
                <a:cs typeface="+mn-ea"/>
                <a:sym typeface="Arial" panose="020B0604020202020204" pitchFamily="34" charset="0"/>
              </a:rPr>
              <a:t>《</a:t>
            </a:r>
            <a:r>
              <a:rPr lang="zh-CN" altLang="en-US" sz="2400" dirty="0">
                <a:solidFill>
                  <a:srgbClr val="C00000"/>
                </a:solidFill>
                <a:latin typeface="Arial" panose="020B0604020202020204" pitchFamily="34" charset="0"/>
                <a:ea typeface="微软雅黑" panose="020B0503020204020204" charset="-122"/>
                <a:cs typeface="+mn-ea"/>
                <a:sym typeface="Arial" panose="020B0604020202020204" pitchFamily="34" charset="0"/>
              </a:rPr>
              <a:t>规定</a:t>
            </a:r>
            <a:r>
              <a:rPr lang="en-US" altLang="zh-CN" sz="2400" dirty="0">
                <a:solidFill>
                  <a:srgbClr val="C00000"/>
                </a:solidFill>
                <a:latin typeface="Arial" panose="020B0604020202020204" pitchFamily="34" charset="0"/>
                <a:ea typeface="微软雅黑" panose="020B0503020204020204" charset="-122"/>
                <a:cs typeface="+mn-ea"/>
                <a:sym typeface="Arial" panose="020B0604020202020204" pitchFamily="34" charset="0"/>
              </a:rPr>
              <a:t>》</a:t>
            </a:r>
            <a:r>
              <a:rPr lang="zh-CN" altLang="en-US" sz="2400" dirty="0">
                <a:solidFill>
                  <a:srgbClr val="C00000"/>
                </a:solidFill>
                <a:latin typeface="Arial" panose="020B0604020202020204" pitchFamily="34" charset="0"/>
                <a:ea typeface="微软雅黑" panose="020B0503020204020204" charset="-122"/>
                <a:cs typeface="+mn-ea"/>
                <a:sym typeface="Arial" panose="020B0604020202020204" pitchFamily="34" charset="0"/>
              </a:rPr>
              <a:t>落地落实</a:t>
            </a:r>
            <a:endParaRPr lang="zh-CN" altLang="en-US" sz="2400" dirty="0" smtClean="0">
              <a:solidFill>
                <a:srgbClr val="C00000"/>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6" name="矩形 5"/>
          <p:cNvSpPr/>
          <p:nvPr/>
        </p:nvSpPr>
        <p:spPr>
          <a:xfrm>
            <a:off x="5635625" y="3499104"/>
            <a:ext cx="6121400" cy="86563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2400" dirty="0">
                <a:solidFill>
                  <a:srgbClr val="C00000"/>
                </a:solidFill>
                <a:latin typeface="Arial" panose="020B0604020202020204" pitchFamily="34" charset="0"/>
                <a:ea typeface="微软雅黑" panose="020B0503020204020204" charset="-122"/>
                <a:cs typeface="+mn-ea"/>
                <a:sym typeface="Arial" panose="020B0604020202020204" pitchFamily="34" charset="0"/>
              </a:rPr>
              <a:t>二是以创新精神着力破解深层次难题</a:t>
            </a:r>
            <a:endParaRPr lang="zh-CN" altLang="en-US" sz="2400" dirty="0" smtClean="0">
              <a:solidFill>
                <a:srgbClr val="C00000"/>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7" name="矩形 6"/>
          <p:cNvSpPr/>
          <p:nvPr/>
        </p:nvSpPr>
        <p:spPr>
          <a:xfrm>
            <a:off x="5635625" y="4364735"/>
            <a:ext cx="6121400" cy="91401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2400" dirty="0">
                <a:solidFill>
                  <a:srgbClr val="C00000"/>
                </a:solidFill>
                <a:latin typeface="Arial" panose="020B0604020202020204" pitchFamily="34" charset="0"/>
                <a:ea typeface="微软雅黑" panose="020B0503020204020204" charset="-122"/>
                <a:cs typeface="+mn-ea"/>
                <a:sym typeface="Arial" panose="020B0604020202020204" pitchFamily="34" charset="0"/>
              </a:rPr>
              <a:t>三是在监督检查中执行严实标准</a:t>
            </a:r>
            <a:endParaRPr lang="zh-CN" altLang="en-US" sz="2400" dirty="0" smtClean="0">
              <a:solidFill>
                <a:srgbClr val="C00000"/>
              </a:solidFill>
              <a:latin typeface="Arial" panose="020B0604020202020204" pitchFamily="34" charset="0"/>
              <a:ea typeface="微软雅黑" panose="020B0503020204020204" charset="-122"/>
              <a:cs typeface="+mn-ea"/>
              <a:sym typeface="Arial" panose="020B0604020202020204" pitchFamily="34" charset="0"/>
            </a:endParaRPr>
          </a:p>
        </p:txBody>
      </p:sp>
      <p:pic>
        <p:nvPicPr>
          <p:cNvPr id="8" name="图片 7"/>
          <p:cNvPicPr>
            <a:picLocks noChangeAspect="1"/>
          </p:cNvPicPr>
          <p:nvPr/>
        </p:nvPicPr>
        <p:blipFill>
          <a:blip r:embed="rId3"/>
          <a:stretch>
            <a:fillRect/>
          </a:stretch>
        </p:blipFill>
        <p:spPr>
          <a:xfrm>
            <a:off x="368454" y="905668"/>
            <a:ext cx="2661448" cy="1993030"/>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256" y="2898698"/>
            <a:ext cx="2313646" cy="2907053"/>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1425" y="2035037"/>
            <a:ext cx="2014114" cy="2014114"/>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99510" y="4213734"/>
            <a:ext cx="3018442" cy="2288985"/>
          </a:xfrm>
          <a:prstGeom prst="rect">
            <a:avLst/>
          </a:prstGeom>
        </p:spPr>
      </p:pic>
    </p:spTree>
  </p:cSld>
  <p:clrMapOvr>
    <a:masterClrMapping/>
  </p:clrMapOvr>
  <p:transition spd="slow">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1"/>
          <p:nvPr/>
        </p:nvSpPr>
        <p:spPr>
          <a:xfrm>
            <a:off x="189268" y="157344"/>
            <a:ext cx="8223212" cy="660245"/>
          </a:xfrm>
          <a:prstGeom prst="rect">
            <a:avLst/>
          </a:prstGeom>
          <a:noFill/>
        </p:spPr>
        <p:txBody>
          <a:bodyPr wrap="square" rtlCol="0">
            <a:spAutoFit/>
          </a:bodyPr>
          <a:lstStyle/>
          <a:p>
            <a:pPr algn="ctr">
              <a:lnSpc>
                <a:spcPct val="110000"/>
              </a:lnSpc>
            </a:pPr>
            <a:r>
              <a:rPr lang="zh-CN" altLang="en-US" sz="3355" b="1" dirty="0" smtClean="0">
                <a:solidFill>
                  <a:srgbClr val="C00000"/>
                </a:solidFill>
                <a:latin typeface="微软雅黑" panose="020B0503020204020204" charset="-122"/>
                <a:ea typeface="微软雅黑" panose="020B0503020204020204" charset="-122"/>
                <a:sym typeface="+mn-ea"/>
              </a:rPr>
              <a:t>作风建设重点：坚持</a:t>
            </a:r>
            <a:r>
              <a:rPr lang="zh-CN" altLang="en-US" sz="3355" b="1" dirty="0">
                <a:solidFill>
                  <a:srgbClr val="C00000"/>
                </a:solidFill>
                <a:latin typeface="微软雅黑" panose="020B0503020204020204" charset="-122"/>
                <a:ea typeface="微软雅黑" panose="020B0503020204020204" charset="-122"/>
                <a:sym typeface="+mn-ea"/>
              </a:rPr>
              <a:t>以廉政建设为保障</a:t>
            </a:r>
            <a:endParaRPr lang="zh-CN" altLang="en-US" sz="3360" b="1" dirty="0">
              <a:solidFill>
                <a:srgbClr val="C00000"/>
              </a:solidFill>
              <a:latin typeface="Arial" panose="020B0604020202020204"/>
              <a:ea typeface="微软雅黑" panose="020B0503020204020204" charset="-122"/>
            </a:endParaRPr>
          </a:p>
        </p:txBody>
      </p:sp>
      <p:sp>
        <p:nvSpPr>
          <p:cNvPr id="4" name="任意多边形 30"/>
          <p:cNvSpPr/>
          <p:nvPr/>
        </p:nvSpPr>
        <p:spPr>
          <a:xfrm flipV="1">
            <a:off x="685799" y="725597"/>
            <a:ext cx="11520000" cy="396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latin typeface="Arial" panose="020B0604020202020204" pitchFamily="34" charset="0"/>
              <a:ea typeface="微软雅黑" panose="020B0503020204020204" charset="-122"/>
              <a:sym typeface="Arial" panose="020B0604020202020204" pitchFamily="34" charset="0"/>
            </a:endParaRPr>
          </a:p>
        </p:txBody>
      </p:sp>
      <p:sp>
        <p:nvSpPr>
          <p:cNvPr id="5" name="任意多边形 31"/>
          <p:cNvSpPr/>
          <p:nvPr/>
        </p:nvSpPr>
        <p:spPr>
          <a:xfrm>
            <a:off x="0" y="236409"/>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solidFill>
                <a:srgbClr val="7EC234"/>
              </a:solidFill>
              <a:latin typeface="Arial" panose="020B0604020202020204" pitchFamily="34" charset="0"/>
              <a:ea typeface="微软雅黑" panose="020B0503020204020204" charset="-122"/>
              <a:sym typeface="Arial" panose="020B0604020202020204" pitchFamily="34" charset="0"/>
            </a:endParaRPr>
          </a:p>
        </p:txBody>
      </p:sp>
      <p:pic>
        <p:nvPicPr>
          <p:cNvPr id="44" name="Picture 3" descr="C:\Users\Administrator\Desktop\党政机关\素材\党徽\Nipic_5916570_2012061822032932139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0535" y="-116840"/>
            <a:ext cx="971550" cy="882015"/>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组合 25"/>
          <p:cNvGrpSpPr/>
          <p:nvPr/>
        </p:nvGrpSpPr>
        <p:grpSpPr>
          <a:xfrm>
            <a:off x="6666370" y="2163787"/>
            <a:ext cx="4539965" cy="2308795"/>
            <a:chOff x="6597935" y="1587301"/>
            <a:chExt cx="4539965" cy="2308795"/>
          </a:xfrm>
        </p:grpSpPr>
        <p:grpSp>
          <p:nvGrpSpPr>
            <p:cNvPr id="27" name="组合 26"/>
            <p:cNvGrpSpPr/>
            <p:nvPr/>
          </p:nvGrpSpPr>
          <p:grpSpPr>
            <a:xfrm>
              <a:off x="7124038" y="1587301"/>
              <a:ext cx="3648590" cy="859971"/>
              <a:chOff x="1437760" y="1981199"/>
              <a:chExt cx="3648590" cy="859971"/>
            </a:xfrm>
          </p:grpSpPr>
          <p:sp>
            <p:nvSpPr>
              <p:cNvPr id="29" name="平行四边形 28"/>
              <p:cNvSpPr/>
              <p:nvPr/>
            </p:nvSpPr>
            <p:spPr>
              <a:xfrm>
                <a:off x="1566761" y="2232121"/>
                <a:ext cx="3418735" cy="428469"/>
              </a:xfrm>
              <a:prstGeom prst="parallelogram">
                <a:avLst>
                  <a:gd name="adj" fmla="val 44636"/>
                </a:avLst>
              </a:prstGeom>
              <a:solidFill>
                <a:srgbClr val="AD00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latin typeface="微软雅黑" panose="020B0503020204020204" charset="-122"/>
                  <a:ea typeface="微软雅黑" panose="020B0503020204020204" charset="-122"/>
                </a:endParaRPr>
              </a:p>
            </p:txBody>
          </p:sp>
          <p:sp>
            <p:nvSpPr>
              <p:cNvPr id="30" name="平行四边形 29"/>
              <p:cNvSpPr/>
              <p:nvPr/>
            </p:nvSpPr>
            <p:spPr>
              <a:xfrm>
                <a:off x="1530531" y="2174701"/>
                <a:ext cx="3418735" cy="428469"/>
              </a:xfrm>
              <a:prstGeom prst="parallelogram">
                <a:avLst>
                  <a:gd name="adj" fmla="val 44636"/>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latin typeface="微软雅黑" panose="020B0503020204020204" charset="-122"/>
                  <a:ea typeface="微软雅黑" panose="020B0503020204020204" charset="-122"/>
                </a:endParaRPr>
              </a:p>
            </p:txBody>
          </p:sp>
          <p:sp>
            <p:nvSpPr>
              <p:cNvPr id="31" name="任意多边形 30"/>
              <p:cNvSpPr/>
              <p:nvPr/>
            </p:nvSpPr>
            <p:spPr>
              <a:xfrm rot="6000440" flipH="1">
                <a:off x="1371408" y="2470028"/>
                <a:ext cx="437494" cy="304790"/>
              </a:xfrm>
              <a:custGeom>
                <a:avLst/>
                <a:gdLst>
                  <a:gd name="connsiteX0" fmla="*/ 1436436 w 1436436"/>
                  <a:gd name="connsiteY0" fmla="*/ 1103018 h 1204367"/>
                  <a:gd name="connsiteX1" fmla="*/ 281835 w 1436436"/>
                  <a:gd name="connsiteY1" fmla="*/ 970834 h 1204367"/>
                  <a:gd name="connsiteX2" fmla="*/ 350244 w 1436436"/>
                  <a:gd name="connsiteY2" fmla="*/ 0 h 1204367"/>
                  <a:gd name="connsiteX3" fmla="*/ 9107 w 1436436"/>
                  <a:gd name="connsiteY3" fmla="*/ 1176390 h 1204367"/>
                  <a:gd name="connsiteX4" fmla="*/ 0 w 1436436"/>
                  <a:gd name="connsiteY4" fmla="*/ 1204192 h 1204367"/>
                  <a:gd name="connsiteX5" fmla="*/ 1067 w 1436436"/>
                  <a:gd name="connsiteY5" fmla="*/ 1204117 h 1204367"/>
                  <a:gd name="connsiteX6" fmla="*/ 994 w 1436436"/>
                  <a:gd name="connsiteY6" fmla="*/ 1204367 h 1204367"/>
                  <a:gd name="connsiteX7" fmla="*/ 5647 w 1436436"/>
                  <a:gd name="connsiteY7" fmla="*/ 1203794 h 120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6436" h="1204367">
                    <a:moveTo>
                      <a:pt x="1436436" y="1103018"/>
                    </a:moveTo>
                    <a:lnTo>
                      <a:pt x="281835" y="970834"/>
                    </a:lnTo>
                    <a:lnTo>
                      <a:pt x="350244" y="0"/>
                    </a:lnTo>
                    <a:lnTo>
                      <a:pt x="9107" y="1176390"/>
                    </a:lnTo>
                    <a:lnTo>
                      <a:pt x="0" y="1204192"/>
                    </a:lnTo>
                    <a:lnTo>
                      <a:pt x="1067" y="1204117"/>
                    </a:lnTo>
                    <a:lnTo>
                      <a:pt x="994" y="1204367"/>
                    </a:lnTo>
                    <a:lnTo>
                      <a:pt x="5647" y="1203794"/>
                    </a:lnTo>
                    <a:close/>
                  </a:path>
                </a:pathLst>
              </a:custGeom>
              <a:solidFill>
                <a:srgbClr val="E20000"/>
              </a:solidFill>
              <a:ln>
                <a:noFill/>
              </a:ln>
              <a:scene3d>
                <a:camera prst="orthographicFront">
                  <a:rot lat="20382551" lon="18857859" rev="109272"/>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latin typeface="微软雅黑" panose="020B0503020204020204" charset="-122"/>
                  <a:ea typeface="微软雅黑" panose="020B0503020204020204" charset="-122"/>
                </a:endParaRPr>
              </a:p>
            </p:txBody>
          </p:sp>
          <p:sp>
            <p:nvSpPr>
              <p:cNvPr id="32" name="等腰三角形 31"/>
              <p:cNvSpPr/>
              <p:nvPr/>
            </p:nvSpPr>
            <p:spPr>
              <a:xfrm rot="15792280">
                <a:off x="4781319" y="1776292"/>
                <a:ext cx="100124" cy="509938"/>
              </a:xfrm>
              <a:prstGeom prst="triangle">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latin typeface="微软雅黑" panose="020B0503020204020204" charset="-122"/>
                  <a:ea typeface="微软雅黑" panose="020B0503020204020204" charset="-122"/>
                </a:endParaRPr>
              </a:p>
            </p:txBody>
          </p:sp>
          <p:sp>
            <p:nvSpPr>
              <p:cNvPr id="33" name="矩形 32"/>
              <p:cNvSpPr/>
              <p:nvPr/>
            </p:nvSpPr>
            <p:spPr>
              <a:xfrm>
                <a:off x="1778244" y="2178225"/>
                <a:ext cx="2966196" cy="38125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600" dirty="0">
                    <a:solidFill>
                      <a:schemeClr val="bg1"/>
                    </a:solidFill>
                    <a:latin typeface="微软雅黑" panose="020B0503020204020204" charset="-122"/>
                    <a:ea typeface="微软雅黑" panose="020B0503020204020204" charset="-122"/>
                  </a:rPr>
                  <a:t>二要落实党风廉政主体责任</a:t>
                </a:r>
              </a:p>
            </p:txBody>
          </p:sp>
        </p:grpSp>
        <p:sp>
          <p:nvSpPr>
            <p:cNvPr id="28" name="矩形 27"/>
            <p:cNvSpPr/>
            <p:nvPr/>
          </p:nvSpPr>
          <p:spPr>
            <a:xfrm>
              <a:off x="6597935" y="2511101"/>
              <a:ext cx="4539965" cy="138499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dirty="0">
                  <a:solidFill>
                    <a:schemeClr val="tx1">
                      <a:lumMod val="75000"/>
                      <a:lumOff val="25000"/>
                    </a:schemeClr>
                  </a:solidFill>
                  <a:latin typeface="微软雅黑" panose="020B0503020204020204" charset="-122"/>
                  <a:ea typeface="微软雅黑" panose="020B0503020204020204" charset="-122"/>
                </a:rPr>
                <a:t>学习贯彻落实</a:t>
              </a:r>
              <a:r>
                <a:rPr lang="en-US" altLang="zh-CN" sz="1400" dirty="0">
                  <a:solidFill>
                    <a:schemeClr val="tx1">
                      <a:lumMod val="75000"/>
                      <a:lumOff val="25000"/>
                    </a:schemeClr>
                  </a:solidFill>
                  <a:latin typeface="微软雅黑" panose="020B0503020204020204" charset="-122"/>
                  <a:ea typeface="微软雅黑" panose="020B0503020204020204" charset="-122"/>
                </a:rPr>
                <a:t>《</a:t>
              </a:r>
              <a:r>
                <a:rPr lang="zh-CN" altLang="en-US" sz="1400" dirty="0">
                  <a:solidFill>
                    <a:schemeClr val="tx1">
                      <a:lumMod val="75000"/>
                      <a:lumOff val="25000"/>
                    </a:schemeClr>
                  </a:solidFill>
                  <a:latin typeface="微软雅黑" panose="020B0503020204020204" charset="-122"/>
                  <a:ea typeface="微软雅黑" panose="020B0503020204020204" charset="-122"/>
                </a:rPr>
                <a:t>中国共产党问责条例</a:t>
              </a:r>
              <a:r>
                <a:rPr lang="en-US" altLang="zh-CN" sz="1400" dirty="0">
                  <a:solidFill>
                    <a:schemeClr val="tx1">
                      <a:lumMod val="75000"/>
                      <a:lumOff val="25000"/>
                    </a:schemeClr>
                  </a:solidFill>
                  <a:latin typeface="微软雅黑" panose="020B0503020204020204" charset="-122"/>
                  <a:ea typeface="微软雅黑" panose="020B0503020204020204" charset="-122"/>
                </a:rPr>
                <a:t>》《</a:t>
              </a:r>
              <a:r>
                <a:rPr lang="zh-CN" altLang="en-US" sz="1400" dirty="0">
                  <a:solidFill>
                    <a:schemeClr val="tx1">
                      <a:lumMod val="75000"/>
                      <a:lumOff val="25000"/>
                    </a:schemeClr>
                  </a:solidFill>
                  <a:latin typeface="微软雅黑" panose="020B0503020204020204" charset="-122"/>
                  <a:ea typeface="微软雅黑" panose="020B0503020204020204" charset="-122"/>
                </a:rPr>
                <a:t>中国共产党廉洁自律准则</a:t>
              </a:r>
              <a:r>
                <a:rPr lang="en-US" altLang="zh-CN" sz="1400" dirty="0">
                  <a:solidFill>
                    <a:schemeClr val="tx1">
                      <a:lumMod val="75000"/>
                      <a:lumOff val="25000"/>
                    </a:schemeClr>
                  </a:solidFill>
                  <a:latin typeface="微软雅黑" panose="020B0503020204020204" charset="-122"/>
                  <a:ea typeface="微软雅黑" panose="020B0503020204020204" charset="-122"/>
                </a:rPr>
                <a:t>》</a:t>
              </a:r>
              <a:r>
                <a:rPr lang="zh-CN" altLang="en-US" sz="1400" dirty="0">
                  <a:solidFill>
                    <a:schemeClr val="tx1">
                      <a:lumMod val="75000"/>
                      <a:lumOff val="25000"/>
                    </a:schemeClr>
                  </a:solidFill>
                  <a:latin typeface="微软雅黑" panose="020B0503020204020204" charset="-122"/>
                  <a:ea typeface="微软雅黑" panose="020B0503020204020204" charset="-122"/>
                </a:rPr>
                <a:t>等党内法规，不断增强机构编制系统党员干部的廉洁从政意识，引导广大党员干部知敬畏、存戒惧、守底线，把“干净”和“干事”统一起来，切实做到对党负责、对人民负责、对事业负责。</a:t>
              </a:r>
            </a:p>
          </p:txBody>
        </p:sp>
      </p:grpSp>
      <p:grpSp>
        <p:nvGrpSpPr>
          <p:cNvPr id="34" name="组合 33"/>
          <p:cNvGrpSpPr/>
          <p:nvPr/>
        </p:nvGrpSpPr>
        <p:grpSpPr>
          <a:xfrm>
            <a:off x="2180903" y="1751943"/>
            <a:ext cx="3648590" cy="1935685"/>
            <a:chOff x="2112468" y="1175457"/>
            <a:chExt cx="3648590" cy="1935685"/>
          </a:xfrm>
        </p:grpSpPr>
        <p:grpSp>
          <p:nvGrpSpPr>
            <p:cNvPr id="35" name="组合 34"/>
            <p:cNvGrpSpPr/>
            <p:nvPr/>
          </p:nvGrpSpPr>
          <p:grpSpPr>
            <a:xfrm>
              <a:off x="2112468" y="1175457"/>
              <a:ext cx="3648590" cy="859971"/>
              <a:chOff x="1437760" y="1981199"/>
              <a:chExt cx="3648590" cy="859971"/>
            </a:xfrm>
          </p:grpSpPr>
          <p:sp>
            <p:nvSpPr>
              <p:cNvPr id="37" name="平行四边形 36"/>
              <p:cNvSpPr/>
              <p:nvPr/>
            </p:nvSpPr>
            <p:spPr>
              <a:xfrm>
                <a:off x="1566761" y="2232121"/>
                <a:ext cx="3418735" cy="428469"/>
              </a:xfrm>
              <a:prstGeom prst="parallelogram">
                <a:avLst>
                  <a:gd name="adj" fmla="val 44636"/>
                </a:avLst>
              </a:prstGeom>
              <a:solidFill>
                <a:srgbClr val="AD00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latin typeface="微软雅黑" panose="020B0503020204020204" charset="-122"/>
                  <a:ea typeface="微软雅黑" panose="020B0503020204020204" charset="-122"/>
                </a:endParaRPr>
              </a:p>
            </p:txBody>
          </p:sp>
          <p:sp>
            <p:nvSpPr>
              <p:cNvPr id="2" name="平行四边形 1"/>
              <p:cNvSpPr/>
              <p:nvPr/>
            </p:nvSpPr>
            <p:spPr>
              <a:xfrm>
                <a:off x="1530531" y="2174701"/>
                <a:ext cx="3418735" cy="428469"/>
              </a:xfrm>
              <a:prstGeom prst="parallelogram">
                <a:avLst>
                  <a:gd name="adj" fmla="val 44636"/>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latin typeface="微软雅黑" panose="020B0503020204020204" charset="-122"/>
                  <a:ea typeface="微软雅黑" panose="020B0503020204020204" charset="-122"/>
                </a:endParaRPr>
              </a:p>
            </p:txBody>
          </p:sp>
          <p:sp>
            <p:nvSpPr>
              <p:cNvPr id="39" name="任意多边形 38"/>
              <p:cNvSpPr/>
              <p:nvPr/>
            </p:nvSpPr>
            <p:spPr>
              <a:xfrm rot="6000440" flipH="1">
                <a:off x="1371408" y="2470028"/>
                <a:ext cx="437494" cy="304790"/>
              </a:xfrm>
              <a:custGeom>
                <a:avLst/>
                <a:gdLst>
                  <a:gd name="connsiteX0" fmla="*/ 1436436 w 1436436"/>
                  <a:gd name="connsiteY0" fmla="*/ 1103018 h 1204367"/>
                  <a:gd name="connsiteX1" fmla="*/ 281835 w 1436436"/>
                  <a:gd name="connsiteY1" fmla="*/ 970834 h 1204367"/>
                  <a:gd name="connsiteX2" fmla="*/ 350244 w 1436436"/>
                  <a:gd name="connsiteY2" fmla="*/ 0 h 1204367"/>
                  <a:gd name="connsiteX3" fmla="*/ 9107 w 1436436"/>
                  <a:gd name="connsiteY3" fmla="*/ 1176390 h 1204367"/>
                  <a:gd name="connsiteX4" fmla="*/ 0 w 1436436"/>
                  <a:gd name="connsiteY4" fmla="*/ 1204192 h 1204367"/>
                  <a:gd name="connsiteX5" fmla="*/ 1067 w 1436436"/>
                  <a:gd name="connsiteY5" fmla="*/ 1204117 h 1204367"/>
                  <a:gd name="connsiteX6" fmla="*/ 994 w 1436436"/>
                  <a:gd name="connsiteY6" fmla="*/ 1204367 h 1204367"/>
                  <a:gd name="connsiteX7" fmla="*/ 5647 w 1436436"/>
                  <a:gd name="connsiteY7" fmla="*/ 1203794 h 120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6436" h="1204367">
                    <a:moveTo>
                      <a:pt x="1436436" y="1103018"/>
                    </a:moveTo>
                    <a:lnTo>
                      <a:pt x="281835" y="970834"/>
                    </a:lnTo>
                    <a:lnTo>
                      <a:pt x="350244" y="0"/>
                    </a:lnTo>
                    <a:lnTo>
                      <a:pt x="9107" y="1176390"/>
                    </a:lnTo>
                    <a:lnTo>
                      <a:pt x="0" y="1204192"/>
                    </a:lnTo>
                    <a:lnTo>
                      <a:pt x="1067" y="1204117"/>
                    </a:lnTo>
                    <a:lnTo>
                      <a:pt x="994" y="1204367"/>
                    </a:lnTo>
                    <a:lnTo>
                      <a:pt x="5647" y="1203794"/>
                    </a:lnTo>
                    <a:close/>
                  </a:path>
                </a:pathLst>
              </a:custGeom>
              <a:solidFill>
                <a:srgbClr val="E20000"/>
              </a:solidFill>
              <a:ln>
                <a:noFill/>
              </a:ln>
              <a:scene3d>
                <a:camera prst="orthographicFront">
                  <a:rot lat="20382551" lon="18857859" rev="109272"/>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latin typeface="微软雅黑" panose="020B0503020204020204" charset="-122"/>
                  <a:ea typeface="微软雅黑" panose="020B0503020204020204" charset="-122"/>
                </a:endParaRPr>
              </a:p>
            </p:txBody>
          </p:sp>
          <p:sp>
            <p:nvSpPr>
              <p:cNvPr id="40" name="等腰三角形 39"/>
              <p:cNvSpPr/>
              <p:nvPr/>
            </p:nvSpPr>
            <p:spPr>
              <a:xfrm rot="15792280">
                <a:off x="4781319" y="1776292"/>
                <a:ext cx="100124" cy="509938"/>
              </a:xfrm>
              <a:prstGeom prst="triangle">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latin typeface="微软雅黑" panose="020B0503020204020204" charset="-122"/>
                  <a:ea typeface="微软雅黑" panose="020B0503020204020204" charset="-122"/>
                </a:endParaRPr>
              </a:p>
            </p:txBody>
          </p:sp>
          <p:sp>
            <p:nvSpPr>
              <p:cNvPr id="41" name="矩形 40"/>
              <p:cNvSpPr/>
              <p:nvPr/>
            </p:nvSpPr>
            <p:spPr>
              <a:xfrm>
                <a:off x="1803644" y="2190925"/>
                <a:ext cx="2966196" cy="38125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600" dirty="0">
                    <a:solidFill>
                      <a:schemeClr val="bg1"/>
                    </a:solidFill>
                    <a:latin typeface="微软雅黑" panose="020B0503020204020204" charset="-122"/>
                    <a:ea typeface="微软雅黑" panose="020B0503020204020204" charset="-122"/>
                  </a:rPr>
                  <a:t>一要严守政治纪律和政治规矩</a:t>
                </a:r>
              </a:p>
            </p:txBody>
          </p:sp>
        </p:grpSp>
        <p:sp>
          <p:nvSpPr>
            <p:cNvPr id="36" name="矩形 35"/>
            <p:cNvSpPr/>
            <p:nvPr/>
          </p:nvSpPr>
          <p:spPr>
            <a:xfrm>
              <a:off x="2144558" y="2006609"/>
              <a:ext cx="3451061" cy="110453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dirty="0">
                  <a:solidFill>
                    <a:schemeClr val="tx1">
                      <a:lumMod val="75000"/>
                      <a:lumOff val="25000"/>
                    </a:schemeClr>
                  </a:solidFill>
                  <a:latin typeface="微软雅黑" panose="020B0503020204020204" charset="-122"/>
                  <a:ea typeface="微软雅黑" panose="020B0503020204020204" charset="-122"/>
                </a:rPr>
                <a:t>始终把旗帜鲜明讲政治作为机构编制系统干部的“生命线”和第一位的要求，坚决做到“两个维护”，做政治上的明白人、老实人，筑牢拒腐防变的政治根基。</a:t>
              </a:r>
              <a:endParaRPr lang="zh-CN" altLang="en-US" sz="1400" dirty="0" smtClean="0">
                <a:solidFill>
                  <a:schemeClr val="tx1">
                    <a:lumMod val="75000"/>
                    <a:lumOff val="25000"/>
                  </a:schemeClr>
                </a:solidFill>
                <a:latin typeface="微软雅黑" panose="020B0503020204020204" charset="-122"/>
                <a:ea typeface="微软雅黑" panose="020B0503020204020204" charset="-122"/>
              </a:endParaRPr>
            </a:p>
          </p:txBody>
        </p:sp>
      </p:grpSp>
      <p:grpSp>
        <p:nvGrpSpPr>
          <p:cNvPr id="42" name="组合 41"/>
          <p:cNvGrpSpPr/>
          <p:nvPr/>
        </p:nvGrpSpPr>
        <p:grpSpPr>
          <a:xfrm>
            <a:off x="2180903" y="4040072"/>
            <a:ext cx="8764465" cy="1736493"/>
            <a:chOff x="2112468" y="3463586"/>
            <a:chExt cx="8764465" cy="1736493"/>
          </a:xfrm>
        </p:grpSpPr>
        <p:grpSp>
          <p:nvGrpSpPr>
            <p:cNvPr id="43" name="组合 42"/>
            <p:cNvGrpSpPr/>
            <p:nvPr/>
          </p:nvGrpSpPr>
          <p:grpSpPr>
            <a:xfrm>
              <a:off x="2112468" y="3463586"/>
              <a:ext cx="3648590" cy="859971"/>
              <a:chOff x="1437760" y="1981199"/>
              <a:chExt cx="3648590" cy="859971"/>
            </a:xfrm>
          </p:grpSpPr>
          <p:sp>
            <p:nvSpPr>
              <p:cNvPr id="45" name="平行四边形 44"/>
              <p:cNvSpPr/>
              <p:nvPr/>
            </p:nvSpPr>
            <p:spPr>
              <a:xfrm>
                <a:off x="1566761" y="2232121"/>
                <a:ext cx="3418735" cy="428469"/>
              </a:xfrm>
              <a:prstGeom prst="parallelogram">
                <a:avLst>
                  <a:gd name="adj" fmla="val 44636"/>
                </a:avLst>
              </a:prstGeom>
              <a:solidFill>
                <a:srgbClr val="AD00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latin typeface="微软雅黑" panose="020B0503020204020204" charset="-122"/>
                  <a:ea typeface="微软雅黑" panose="020B0503020204020204" charset="-122"/>
                </a:endParaRPr>
              </a:p>
            </p:txBody>
          </p:sp>
          <p:sp>
            <p:nvSpPr>
              <p:cNvPr id="46" name="平行四边形 45"/>
              <p:cNvSpPr/>
              <p:nvPr/>
            </p:nvSpPr>
            <p:spPr>
              <a:xfrm>
                <a:off x="1530531" y="2174701"/>
                <a:ext cx="3418735" cy="428469"/>
              </a:xfrm>
              <a:prstGeom prst="parallelogram">
                <a:avLst>
                  <a:gd name="adj" fmla="val 44636"/>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latin typeface="微软雅黑" panose="020B0503020204020204" charset="-122"/>
                  <a:ea typeface="微软雅黑" panose="020B0503020204020204" charset="-122"/>
                </a:endParaRPr>
              </a:p>
            </p:txBody>
          </p:sp>
          <p:sp>
            <p:nvSpPr>
              <p:cNvPr id="47" name="任意多边形 46"/>
              <p:cNvSpPr/>
              <p:nvPr/>
            </p:nvSpPr>
            <p:spPr>
              <a:xfrm rot="6000440" flipH="1">
                <a:off x="1371408" y="2470028"/>
                <a:ext cx="437494" cy="304790"/>
              </a:xfrm>
              <a:custGeom>
                <a:avLst/>
                <a:gdLst>
                  <a:gd name="connsiteX0" fmla="*/ 1436436 w 1436436"/>
                  <a:gd name="connsiteY0" fmla="*/ 1103018 h 1204367"/>
                  <a:gd name="connsiteX1" fmla="*/ 281835 w 1436436"/>
                  <a:gd name="connsiteY1" fmla="*/ 970834 h 1204367"/>
                  <a:gd name="connsiteX2" fmla="*/ 350244 w 1436436"/>
                  <a:gd name="connsiteY2" fmla="*/ 0 h 1204367"/>
                  <a:gd name="connsiteX3" fmla="*/ 9107 w 1436436"/>
                  <a:gd name="connsiteY3" fmla="*/ 1176390 h 1204367"/>
                  <a:gd name="connsiteX4" fmla="*/ 0 w 1436436"/>
                  <a:gd name="connsiteY4" fmla="*/ 1204192 h 1204367"/>
                  <a:gd name="connsiteX5" fmla="*/ 1067 w 1436436"/>
                  <a:gd name="connsiteY5" fmla="*/ 1204117 h 1204367"/>
                  <a:gd name="connsiteX6" fmla="*/ 994 w 1436436"/>
                  <a:gd name="connsiteY6" fmla="*/ 1204367 h 1204367"/>
                  <a:gd name="connsiteX7" fmla="*/ 5647 w 1436436"/>
                  <a:gd name="connsiteY7" fmla="*/ 1203794 h 120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6436" h="1204367">
                    <a:moveTo>
                      <a:pt x="1436436" y="1103018"/>
                    </a:moveTo>
                    <a:lnTo>
                      <a:pt x="281835" y="970834"/>
                    </a:lnTo>
                    <a:lnTo>
                      <a:pt x="350244" y="0"/>
                    </a:lnTo>
                    <a:lnTo>
                      <a:pt x="9107" y="1176390"/>
                    </a:lnTo>
                    <a:lnTo>
                      <a:pt x="0" y="1204192"/>
                    </a:lnTo>
                    <a:lnTo>
                      <a:pt x="1067" y="1204117"/>
                    </a:lnTo>
                    <a:lnTo>
                      <a:pt x="994" y="1204367"/>
                    </a:lnTo>
                    <a:lnTo>
                      <a:pt x="5647" y="1203794"/>
                    </a:lnTo>
                    <a:close/>
                  </a:path>
                </a:pathLst>
              </a:custGeom>
              <a:solidFill>
                <a:srgbClr val="E20000"/>
              </a:solidFill>
              <a:ln>
                <a:noFill/>
              </a:ln>
              <a:scene3d>
                <a:camera prst="orthographicFront">
                  <a:rot lat="20382551" lon="18857859" rev="109272"/>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latin typeface="微软雅黑" panose="020B0503020204020204" charset="-122"/>
                  <a:ea typeface="微软雅黑" panose="020B0503020204020204" charset="-122"/>
                </a:endParaRPr>
              </a:p>
            </p:txBody>
          </p:sp>
          <p:sp>
            <p:nvSpPr>
              <p:cNvPr id="48" name="等腰三角形 47"/>
              <p:cNvSpPr/>
              <p:nvPr/>
            </p:nvSpPr>
            <p:spPr>
              <a:xfrm rot="15792280">
                <a:off x="4781319" y="1776292"/>
                <a:ext cx="100124" cy="509938"/>
              </a:xfrm>
              <a:prstGeom prst="triangle">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latin typeface="微软雅黑" panose="020B0503020204020204" charset="-122"/>
                  <a:ea typeface="微软雅黑" panose="020B0503020204020204" charset="-122"/>
                </a:endParaRPr>
              </a:p>
            </p:txBody>
          </p:sp>
          <p:sp>
            <p:nvSpPr>
              <p:cNvPr id="49" name="矩形 48"/>
              <p:cNvSpPr/>
              <p:nvPr/>
            </p:nvSpPr>
            <p:spPr>
              <a:xfrm>
                <a:off x="1778244" y="2178225"/>
                <a:ext cx="2966196" cy="38125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600" dirty="0">
                    <a:solidFill>
                      <a:schemeClr val="bg1"/>
                    </a:solidFill>
                    <a:latin typeface="微软雅黑" panose="020B0503020204020204" charset="-122"/>
                    <a:ea typeface="微软雅黑" panose="020B0503020204020204" charset="-122"/>
                  </a:rPr>
                  <a:t>三要树立勤政廉洁良好形象</a:t>
                </a:r>
              </a:p>
            </p:txBody>
          </p:sp>
        </p:grpSp>
        <p:sp>
          <p:nvSpPr>
            <p:cNvPr id="3" name="矩形 2"/>
            <p:cNvSpPr/>
            <p:nvPr/>
          </p:nvSpPr>
          <p:spPr>
            <a:xfrm>
              <a:off x="2164422" y="4332149"/>
              <a:ext cx="8712511" cy="8679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dirty="0">
                  <a:solidFill>
                    <a:schemeClr val="tx1">
                      <a:lumMod val="75000"/>
                      <a:lumOff val="25000"/>
                    </a:schemeClr>
                  </a:solidFill>
                  <a:latin typeface="微软雅黑" panose="020B0503020204020204" charset="-122"/>
                  <a:ea typeface="微软雅黑" panose="020B0503020204020204" charset="-122"/>
                </a:rPr>
                <a:t>要切实落实党中央关于解决形式主义突出问题为基层减负的精神，增强主动服务基层群众和工作对象的意识能力，加强机构编制基础工作，建立健全各类工作台账，准确掌握家底，坚决克服高高在上、闭门造车、颐指气使等形式主义、官僚主义作风，用基层群众满意度和获得感检视各项工作成效。</a:t>
              </a:r>
              <a:endParaRPr lang="zh-CN" altLang="en-US" sz="1400" dirty="0" smtClean="0">
                <a:solidFill>
                  <a:schemeClr val="tx1">
                    <a:lumMod val="75000"/>
                    <a:lumOff val="25000"/>
                  </a:schemeClr>
                </a:solidFill>
                <a:latin typeface="微软雅黑" panose="020B0503020204020204" charset="-122"/>
                <a:ea typeface="微软雅黑" panose="020B0503020204020204" charset="-122"/>
              </a:endParaRPr>
            </a:p>
          </p:txBody>
        </p:sp>
      </p:grpSp>
    </p:spTree>
  </p:cSld>
  <p:clrMapOvr>
    <a:masterClrMapping/>
  </p:clrMapOvr>
  <p:transition spd="slow">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15875" y="-8255"/>
            <a:ext cx="12223750" cy="6884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descr="K:\0模板素材调整间\图层-1.png图层-1"/>
          <p:cNvPicPr>
            <a:picLocks noChangeAspect="1"/>
          </p:cNvPicPr>
          <p:nvPr userDrawn="1"/>
        </p:nvPicPr>
        <p:blipFill>
          <a:blip r:embed="rId3"/>
          <a:srcRect l="4397" t="456" r="2528"/>
          <a:stretch>
            <a:fillRect/>
          </a:stretch>
        </p:blipFill>
        <p:spPr>
          <a:xfrm>
            <a:off x="-15875" y="-19050"/>
            <a:ext cx="12225655" cy="6378575"/>
          </a:xfrm>
          <a:prstGeom prst="rect">
            <a:avLst/>
          </a:prstGeom>
        </p:spPr>
      </p:pic>
      <p:pic>
        <p:nvPicPr>
          <p:cNvPr id="13" name="图片 12" descr="图层-2-副本1-"/>
          <p:cNvPicPr>
            <a:picLocks noChangeAspect="1"/>
          </p:cNvPicPr>
          <p:nvPr/>
        </p:nvPicPr>
        <p:blipFill>
          <a:blip r:embed="rId4"/>
          <a:srcRect l="7721"/>
          <a:stretch>
            <a:fillRect/>
          </a:stretch>
        </p:blipFill>
        <p:spPr>
          <a:xfrm flipH="1">
            <a:off x="10491470" y="1462405"/>
            <a:ext cx="1722755" cy="4502785"/>
          </a:xfrm>
          <a:prstGeom prst="rect">
            <a:avLst/>
          </a:prstGeom>
        </p:spPr>
      </p:pic>
      <p:pic>
        <p:nvPicPr>
          <p:cNvPr id="7" name="图片 6" descr="图层-12"/>
          <p:cNvPicPr>
            <a:picLocks noChangeAspect="1"/>
          </p:cNvPicPr>
          <p:nvPr/>
        </p:nvPicPr>
        <p:blipFill>
          <a:blip r:embed="rId5"/>
          <a:stretch>
            <a:fillRect/>
          </a:stretch>
        </p:blipFill>
        <p:spPr>
          <a:xfrm>
            <a:off x="7474585" y="1176020"/>
            <a:ext cx="2797810" cy="939165"/>
          </a:xfrm>
          <a:prstGeom prst="rect">
            <a:avLst/>
          </a:prstGeom>
        </p:spPr>
      </p:pic>
      <p:pic>
        <p:nvPicPr>
          <p:cNvPr id="21" name="PA_图片 12"/>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15875" y="-19050"/>
            <a:ext cx="7994650" cy="2270760"/>
          </a:xfrm>
          <a:prstGeom prst="rect">
            <a:avLst/>
          </a:prstGeom>
        </p:spPr>
      </p:pic>
      <p:pic>
        <p:nvPicPr>
          <p:cNvPr id="22" name="图片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60919" y="4093210"/>
            <a:ext cx="3546801" cy="2102485"/>
          </a:xfrm>
          <a:prstGeom prst="rect">
            <a:avLst/>
          </a:prstGeom>
        </p:spPr>
      </p:pic>
      <p:pic>
        <p:nvPicPr>
          <p:cNvPr id="4" name="图片 3" descr="飘带"/>
          <p:cNvPicPr>
            <a:picLocks noChangeAspect="1"/>
          </p:cNvPicPr>
          <p:nvPr userDrawn="1"/>
        </p:nvPicPr>
        <p:blipFill>
          <a:blip r:embed="rId8"/>
          <a:stretch>
            <a:fillRect/>
          </a:stretch>
        </p:blipFill>
        <p:spPr>
          <a:xfrm flipH="1">
            <a:off x="-53975" y="4911090"/>
            <a:ext cx="12263755" cy="1964690"/>
          </a:xfrm>
          <a:prstGeom prst="rect">
            <a:avLst/>
          </a:prstGeom>
        </p:spPr>
      </p:pic>
      <p:pic>
        <p:nvPicPr>
          <p:cNvPr id="3" name="图片 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4165" y="4074354"/>
            <a:ext cx="2806509" cy="2801425"/>
          </a:xfrm>
          <a:prstGeom prst="rect">
            <a:avLst/>
          </a:prstGeom>
        </p:spPr>
      </p:pic>
      <p:sp>
        <p:nvSpPr>
          <p:cNvPr id="6" name="文本框 8"/>
          <p:cNvSpPr txBox="1"/>
          <p:nvPr/>
        </p:nvSpPr>
        <p:spPr>
          <a:xfrm>
            <a:off x="2585084" y="2547620"/>
            <a:ext cx="6985635" cy="1600408"/>
          </a:xfrm>
          <a:prstGeom prst="rect">
            <a:avLst/>
          </a:prstGeom>
          <a:noFill/>
        </p:spPr>
        <p:txBody>
          <a:bodyPr wrap="square" lIns="121891" tIns="60945" rIns="121891" bIns="60945" rtlCol="0">
            <a:spAutoFit/>
          </a:bodyPr>
          <a:lstStyle/>
          <a:p>
            <a:pPr algn="dist"/>
            <a:r>
              <a:rPr lang="zh-CN" sz="9600" b="1" dirty="0">
                <a:solidFill>
                  <a:srgbClr val="C00000"/>
                </a:solidFill>
                <a:latin typeface="华文行楷" panose="02010800040101010101" pitchFamily="2" charset="-122"/>
                <a:ea typeface="华文行楷" panose="02010800040101010101" pitchFamily="2" charset="-122"/>
                <a:cs typeface="微软雅黑" panose="020B0503020204020204" charset="-122"/>
                <a:sym typeface="+mn-ea"/>
              </a:rPr>
              <a:t>感谢聆听</a:t>
            </a:r>
            <a:endParaRPr lang="zh-CN" sz="9600" b="1" dirty="0">
              <a:solidFill>
                <a:srgbClr val="C00000"/>
              </a:solidFill>
              <a:latin typeface="华文行楷" panose="02010800040101010101" pitchFamily="2" charset="-122"/>
              <a:ea typeface="华文行楷" panose="02010800040101010101" pitchFamily="2" charset="-122"/>
              <a:cs typeface="微软雅黑" panose="020B0503020204020204" charset="-122"/>
            </a:endParaRPr>
          </a:p>
        </p:txBody>
      </p:sp>
      <p:pic>
        <p:nvPicPr>
          <p:cNvPr id="10" name="图片 9" descr="123213424"/>
          <p:cNvPicPr>
            <a:picLocks noChangeAspect="1"/>
          </p:cNvPicPr>
          <p:nvPr/>
        </p:nvPicPr>
        <p:blipFill>
          <a:blip r:embed="rId10"/>
          <a:stretch>
            <a:fillRect/>
          </a:stretch>
        </p:blipFill>
        <p:spPr>
          <a:xfrm>
            <a:off x="3453077" y="4911090"/>
            <a:ext cx="5064574" cy="857170"/>
          </a:xfrm>
          <a:prstGeom prst="rect">
            <a:avLst/>
          </a:prstGeom>
        </p:spPr>
      </p:pic>
    </p:spTree>
  </p:cSld>
  <p:clrMapOvr>
    <a:masterClrMapping/>
  </p:clrMapOvr>
  <p:transition spd="slow">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flipV="1">
            <a:off x="2129796" y="4305467"/>
            <a:ext cx="289588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129503" y="2392763"/>
            <a:ext cx="8050359" cy="700405"/>
          </a:xfrm>
          <a:prstGeom prst="rect">
            <a:avLst/>
          </a:prstGeom>
          <a:noFill/>
          <a:ln>
            <a:noFill/>
          </a:ln>
          <a:effectLst>
            <a:innerShdw blurRad="63500" dist="50800" dir="16200000">
              <a:prstClr val="black">
                <a:alpha val="50000"/>
              </a:prstClr>
            </a:innerShdw>
          </a:effectLst>
        </p:spPr>
        <p:txBody>
          <a:bodyPr wrap="square" rtlCol="0">
            <a:spAutoFit/>
          </a:bodyPr>
          <a:lstStyle/>
          <a:p>
            <a:pPr algn="ctr">
              <a:lnSpc>
                <a:spcPct val="110000"/>
              </a:lnSpc>
            </a:pPr>
            <a:r>
              <a:rPr lang="zh-CN" altLang="en-US" sz="3600" dirty="0">
                <a:ln w="3175">
                  <a:noFill/>
                </a:ln>
                <a:solidFill>
                  <a:srgbClr val="C00000"/>
                </a:solidFill>
                <a:latin typeface="微软雅黑" panose="020B0503020204020204" charset="-122"/>
                <a:ea typeface="微软雅黑" panose="020B0503020204020204" charset="-122"/>
                <a:cs typeface="方正苏新诗柳楷简体-yolan" panose="02000000000000000000" pitchFamily="2" charset="-122"/>
                <a:sym typeface="+mn-lt"/>
              </a:rPr>
              <a:t>第 </a:t>
            </a:r>
            <a:r>
              <a:rPr lang="en-US" altLang="zh-CN" sz="3600" dirty="0" smtClean="0">
                <a:ln w="3175">
                  <a:noFill/>
                </a:ln>
                <a:solidFill>
                  <a:srgbClr val="C00000"/>
                </a:solidFill>
                <a:latin typeface="Impact" panose="020B0806030902050204" pitchFamily="34" charset="0"/>
                <a:ea typeface="微软雅黑" panose="020B0503020204020204" charset="-122"/>
                <a:cs typeface="方正苏新诗柳楷简体-yolan" panose="02000000000000000000" pitchFamily="2" charset="-122"/>
                <a:sym typeface="+mn-lt"/>
              </a:rPr>
              <a:t>01 </a:t>
            </a:r>
            <a:r>
              <a:rPr lang="zh-CN" altLang="en-US" sz="3600" dirty="0">
                <a:ln w="3175">
                  <a:noFill/>
                </a:ln>
                <a:solidFill>
                  <a:srgbClr val="C00000"/>
                </a:solidFill>
                <a:latin typeface="微软雅黑" panose="020B0503020204020204" charset="-122"/>
                <a:ea typeface="微软雅黑" panose="020B0503020204020204" charset="-122"/>
                <a:cs typeface="方正苏新诗柳楷简体-yolan" panose="02000000000000000000" pitchFamily="2" charset="-122"/>
                <a:sym typeface="+mn-lt"/>
              </a:rPr>
              <a:t>章节</a:t>
            </a:r>
          </a:p>
        </p:txBody>
      </p:sp>
      <p:sp>
        <p:nvSpPr>
          <p:cNvPr id="9" name="Freeform 9"/>
          <p:cNvSpPr/>
          <p:nvPr/>
        </p:nvSpPr>
        <p:spPr bwMode="auto">
          <a:xfrm>
            <a:off x="5540375" y="1353820"/>
            <a:ext cx="1140460" cy="1000125"/>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solidFill>
            <a:srgbClr val="C00000"/>
          </a:solidFill>
          <a:ln>
            <a:noFill/>
          </a:ln>
        </p:spPr>
        <p:txBody>
          <a:bodyPr vert="horz" wrap="square" lIns="91440" tIns="45720" rIns="91440" bIns="45720" numCol="1" anchor="t" anchorCtr="0" compatLnSpc="1"/>
          <a:lstStyle/>
          <a:p>
            <a:pPr algn="ctr"/>
            <a:endParaRPr lang="zh-CN" altLang="en-US" dirty="0"/>
          </a:p>
        </p:txBody>
      </p:sp>
      <p:grpSp>
        <p:nvGrpSpPr>
          <p:cNvPr id="4" name="组合 3"/>
          <p:cNvGrpSpPr/>
          <p:nvPr/>
        </p:nvGrpSpPr>
        <p:grpSpPr>
          <a:xfrm flipV="1">
            <a:off x="2188216" y="2744002"/>
            <a:ext cx="2895882" cy="1226170"/>
            <a:chOff x="2012668" y="3094892"/>
            <a:chExt cx="2895882" cy="1273908"/>
          </a:xfrm>
        </p:grpSpPr>
        <p:cxnSp>
          <p:nvCxnSpPr>
            <p:cNvPr id="11" name="直接连接符 10"/>
            <p:cNvCxnSpPr/>
            <p:nvPr/>
          </p:nvCxnSpPr>
          <p:spPr>
            <a:xfrm>
              <a:off x="2012668" y="3094892"/>
              <a:ext cx="0" cy="126609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012668" y="4368800"/>
              <a:ext cx="289588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flipH="1" flipV="1">
            <a:off x="7155679" y="2736058"/>
            <a:ext cx="3038891" cy="1559717"/>
            <a:chOff x="1295118" y="2834393"/>
            <a:chExt cx="2895882" cy="1534407"/>
          </a:xfrm>
        </p:grpSpPr>
        <p:cxnSp>
          <p:nvCxnSpPr>
            <p:cNvPr id="19" name="直接连接符 18"/>
            <p:cNvCxnSpPr/>
            <p:nvPr/>
          </p:nvCxnSpPr>
          <p:spPr>
            <a:xfrm flipH="1">
              <a:off x="1295385" y="2834393"/>
              <a:ext cx="15733" cy="152675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295118" y="4368800"/>
              <a:ext cx="289588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21" name="PA_图片 12"/>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5875" y="-19050"/>
            <a:ext cx="5725795" cy="1626235"/>
          </a:xfrm>
          <a:prstGeom prst="rect">
            <a:avLst/>
          </a:prstGeom>
        </p:spPr>
      </p:pic>
      <p:pic>
        <p:nvPicPr>
          <p:cNvPr id="5" name="图片 4" descr="图层-2-副本1-"/>
          <p:cNvPicPr>
            <a:picLocks noChangeAspect="1"/>
          </p:cNvPicPr>
          <p:nvPr/>
        </p:nvPicPr>
        <p:blipFill>
          <a:blip r:embed="rId4"/>
          <a:srcRect l="7721"/>
          <a:stretch>
            <a:fillRect/>
          </a:stretch>
        </p:blipFill>
        <p:spPr>
          <a:xfrm flipH="1">
            <a:off x="10640348" y="1754453"/>
            <a:ext cx="1582271" cy="4135601"/>
          </a:xfrm>
          <a:prstGeom prst="rect">
            <a:avLst/>
          </a:prstGeom>
        </p:spPr>
      </p:pic>
      <p:pic>
        <p:nvPicPr>
          <p:cNvPr id="3" name="图片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3857" y="4305466"/>
            <a:ext cx="2641306" cy="2636521"/>
          </a:xfrm>
          <a:prstGeom prst="rect">
            <a:avLst/>
          </a:prstGeom>
        </p:spPr>
      </p:pic>
      <p:cxnSp>
        <p:nvCxnSpPr>
          <p:cNvPr id="8" name="直接连接符 7"/>
          <p:cNvCxnSpPr/>
          <p:nvPr/>
        </p:nvCxnSpPr>
        <p:spPr>
          <a:xfrm flipV="1">
            <a:off x="7299331" y="4305467"/>
            <a:ext cx="289588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图片 9" descr="图层-12"/>
          <p:cNvPicPr>
            <a:picLocks noChangeAspect="1"/>
          </p:cNvPicPr>
          <p:nvPr/>
        </p:nvPicPr>
        <p:blipFill>
          <a:blip r:embed="rId6"/>
          <a:stretch>
            <a:fillRect/>
          </a:stretch>
        </p:blipFill>
        <p:spPr>
          <a:xfrm>
            <a:off x="8795385" y="397786"/>
            <a:ext cx="2797810" cy="939165"/>
          </a:xfrm>
          <a:prstGeom prst="rect">
            <a:avLst/>
          </a:prstGeom>
        </p:spPr>
      </p:pic>
      <p:sp>
        <p:nvSpPr>
          <p:cNvPr id="13" name="矩形 12"/>
          <p:cNvSpPr/>
          <p:nvPr/>
        </p:nvSpPr>
        <p:spPr>
          <a:xfrm>
            <a:off x="2497449" y="3116171"/>
            <a:ext cx="7571303" cy="830997"/>
          </a:xfrm>
          <a:prstGeom prst="rect">
            <a:avLst/>
          </a:prstGeom>
        </p:spPr>
        <p:txBody>
          <a:bodyPr wrap="none">
            <a:spAutoFit/>
          </a:bodyPr>
          <a:lstStyle/>
          <a:p>
            <a:r>
              <a:rPr lang="zh-CN" altLang="en-US" sz="4800" b="1" dirty="0">
                <a:solidFill>
                  <a:srgbClr val="C00000"/>
                </a:solidFill>
                <a:latin typeface="微软雅黑" panose="020B0503020204020204" charset="-122"/>
                <a:ea typeface="微软雅黑" panose="020B0503020204020204" charset="-122"/>
              </a:rPr>
              <a:t>党的作风建设历史简要回顾</a:t>
            </a:r>
          </a:p>
        </p:txBody>
      </p:sp>
    </p:spTree>
  </p:cSld>
  <p:clrMapOvr>
    <a:masterClrMapping/>
  </p:clrMapOvr>
  <p:transition spd="slow">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1"/>
          <p:nvPr/>
        </p:nvSpPr>
        <p:spPr>
          <a:xfrm>
            <a:off x="288608" y="151697"/>
            <a:ext cx="5735323" cy="660245"/>
          </a:xfrm>
          <a:prstGeom prst="rect">
            <a:avLst/>
          </a:prstGeom>
          <a:noFill/>
        </p:spPr>
        <p:txBody>
          <a:bodyPr wrap="square" rtlCol="0">
            <a:spAutoFit/>
          </a:bodyPr>
          <a:lstStyle/>
          <a:p>
            <a:pPr algn="ctr">
              <a:lnSpc>
                <a:spcPct val="110000"/>
              </a:lnSpc>
            </a:pPr>
            <a:r>
              <a:rPr lang="zh-CN" altLang="en-US" sz="3355" b="1" dirty="0">
                <a:solidFill>
                  <a:srgbClr val="C00000"/>
                </a:solidFill>
                <a:latin typeface="微软雅黑" panose="020B0503020204020204" charset="-122"/>
                <a:ea typeface="微软雅黑" panose="020B0503020204020204" charset="-122"/>
                <a:sym typeface="+mn-ea"/>
              </a:rPr>
              <a:t>党的作风建设历史简要回顾</a:t>
            </a:r>
          </a:p>
        </p:txBody>
      </p:sp>
      <p:sp>
        <p:nvSpPr>
          <p:cNvPr id="4" name="任意多边形 30"/>
          <p:cNvSpPr/>
          <p:nvPr/>
        </p:nvSpPr>
        <p:spPr>
          <a:xfrm flipV="1">
            <a:off x="685799" y="725597"/>
            <a:ext cx="11520000" cy="396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latin typeface="Arial" panose="020B0604020202020204" pitchFamily="34" charset="0"/>
              <a:ea typeface="微软雅黑" panose="020B0503020204020204" charset="-122"/>
              <a:sym typeface="Arial" panose="020B0604020202020204" pitchFamily="34" charset="0"/>
            </a:endParaRPr>
          </a:p>
        </p:txBody>
      </p:sp>
      <p:sp>
        <p:nvSpPr>
          <p:cNvPr id="5" name="任意多边形 31"/>
          <p:cNvSpPr/>
          <p:nvPr/>
        </p:nvSpPr>
        <p:spPr>
          <a:xfrm>
            <a:off x="0" y="236409"/>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solidFill>
                <a:srgbClr val="7EC234"/>
              </a:solidFill>
              <a:latin typeface="Arial" panose="020B0604020202020204" pitchFamily="34" charset="0"/>
              <a:ea typeface="微软雅黑" panose="020B0503020204020204" charset="-122"/>
              <a:sym typeface="Arial" panose="020B0604020202020204" pitchFamily="34" charset="0"/>
            </a:endParaRPr>
          </a:p>
        </p:txBody>
      </p:sp>
      <p:pic>
        <p:nvPicPr>
          <p:cNvPr id="44" name="Picture 3" descr="C:\Users\Administrator\Desktop\党政机关\素材\党徽\Nipic_5916570_2012061822032932139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0535" y="-116840"/>
            <a:ext cx="971550" cy="882015"/>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1"/>
          <p:cNvPicPr>
            <a:picLocks noChangeAspect="1"/>
          </p:cNvPicPr>
          <p:nvPr/>
        </p:nvPicPr>
        <p:blipFill>
          <a:blip r:embed="rId3"/>
          <a:stretch>
            <a:fillRect/>
          </a:stretch>
        </p:blipFill>
        <p:spPr>
          <a:xfrm>
            <a:off x="577215" y="2077720"/>
            <a:ext cx="5621020" cy="3057525"/>
          </a:xfrm>
          <a:prstGeom prst="rect">
            <a:avLst/>
          </a:prstGeom>
        </p:spPr>
      </p:pic>
      <p:sp>
        <p:nvSpPr>
          <p:cNvPr id="81" name="文本框 80"/>
          <p:cNvSpPr txBox="1"/>
          <p:nvPr/>
        </p:nvSpPr>
        <p:spPr>
          <a:xfrm>
            <a:off x="6445798" y="1248067"/>
            <a:ext cx="5405717" cy="5099281"/>
          </a:xfrm>
          <a:prstGeom prst="rect">
            <a:avLst/>
          </a:prstGeom>
          <a:noFill/>
        </p:spPr>
        <p:txBody>
          <a:bodyPr wrap="square" rtlCol="0">
            <a:spAutoFit/>
          </a:bodyPr>
          <a:lstStyle/>
          <a:p>
            <a:pPr>
              <a:lnSpc>
                <a:spcPct val="130000"/>
              </a:lnSpc>
              <a:spcBef>
                <a:spcPct val="0"/>
              </a:spcBef>
            </a:pPr>
            <a:r>
              <a:rPr lang="zh-CN" altLang="en-US" sz="2400" dirty="0" smtClean="0">
                <a:solidFill>
                  <a:schemeClr val="tx1">
                    <a:lumMod val="75000"/>
                    <a:lumOff val="25000"/>
                  </a:schemeClr>
                </a:solidFill>
                <a:latin typeface="腾祥铁山楷书简" panose="01010104010101010101" pitchFamily="2" charset="-122"/>
                <a:ea typeface="腾祥铁山楷书简" panose="01010104010101010101" pitchFamily="2" charset="-122"/>
                <a:cs typeface="微软雅黑" panose="020B0503020204020204" charset="-122"/>
                <a:sym typeface="微软雅黑" panose="020B0503020204020204" charset="-122"/>
              </a:rPr>
              <a:t>    </a:t>
            </a:r>
            <a:r>
              <a:rPr lang="zh-CN" altLang="en-US" sz="2800" dirty="0" smtClean="0">
                <a:solidFill>
                  <a:schemeClr val="tx1">
                    <a:lumMod val="75000"/>
                    <a:lumOff val="25000"/>
                  </a:schemeClr>
                </a:solidFill>
                <a:latin typeface="华文行楷" panose="02010800040101010101" pitchFamily="2" charset="-122"/>
                <a:ea typeface="华文行楷" panose="02010800040101010101" pitchFamily="2" charset="-122"/>
                <a:cs typeface="微软雅黑" panose="020B0503020204020204" charset="-122"/>
                <a:sym typeface="微软雅黑" panose="020B0503020204020204" charset="-122"/>
              </a:rPr>
              <a:t>重视</a:t>
            </a:r>
            <a:r>
              <a:rPr lang="zh-CN" altLang="en-US" sz="2800" dirty="0">
                <a:solidFill>
                  <a:schemeClr val="tx1">
                    <a:lumMod val="75000"/>
                    <a:lumOff val="25000"/>
                  </a:schemeClr>
                </a:solidFill>
                <a:latin typeface="华文行楷" panose="02010800040101010101" pitchFamily="2" charset="-122"/>
                <a:ea typeface="华文行楷" panose="02010800040101010101" pitchFamily="2" charset="-122"/>
                <a:cs typeface="微软雅黑" panose="020B0503020204020204" charset="-122"/>
                <a:sym typeface="微软雅黑" panose="020B0503020204020204" charset="-122"/>
              </a:rPr>
              <a:t>作风建设是我们党的一大优良传统和独特政治优势，是我们党区别于其他政党的显著标志</a:t>
            </a:r>
            <a:r>
              <a:rPr lang="zh-CN" altLang="en-US" sz="2800" dirty="0" smtClean="0">
                <a:solidFill>
                  <a:schemeClr val="tx1">
                    <a:lumMod val="75000"/>
                    <a:lumOff val="25000"/>
                  </a:schemeClr>
                </a:solidFill>
                <a:latin typeface="华文行楷" panose="02010800040101010101" pitchFamily="2" charset="-122"/>
                <a:ea typeface="华文行楷" panose="02010800040101010101" pitchFamily="2" charset="-122"/>
                <a:cs typeface="微软雅黑" panose="020B0503020204020204" charset="-122"/>
                <a:sym typeface="微软雅黑" panose="020B0503020204020204" charset="-122"/>
              </a:rPr>
              <a:t>。回顾</a:t>
            </a:r>
            <a:r>
              <a:rPr lang="zh-CN" altLang="en-US" sz="2800" dirty="0">
                <a:solidFill>
                  <a:schemeClr val="tx1">
                    <a:lumMod val="75000"/>
                    <a:lumOff val="25000"/>
                  </a:schemeClr>
                </a:solidFill>
                <a:latin typeface="华文行楷" panose="02010800040101010101" pitchFamily="2" charset="-122"/>
                <a:ea typeface="华文行楷" panose="02010800040101010101" pitchFamily="2" charset="-122"/>
                <a:cs typeface="微软雅黑" panose="020B0503020204020204" charset="-122"/>
                <a:sym typeface="微软雅黑" panose="020B0503020204020204" charset="-122"/>
              </a:rPr>
              <a:t>总结我们党加强作风建设的历史脉络、精神传承与时代流嬗，真正把党的作风建设置于百年奋斗历程中去理解把握，有助于更好汲取重要经验，继承光荣传统，启迪工作实践。</a:t>
            </a:r>
          </a:p>
        </p:txBody>
      </p:sp>
    </p:spTree>
  </p:cSld>
  <p:clrMapOvr>
    <a:masterClrMapping/>
  </p:clrMapOvr>
  <p:transition spd="slow">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1"/>
          <p:nvPr/>
        </p:nvSpPr>
        <p:spPr>
          <a:xfrm>
            <a:off x="356248" y="119747"/>
            <a:ext cx="5640897" cy="660245"/>
          </a:xfrm>
          <a:prstGeom prst="rect">
            <a:avLst/>
          </a:prstGeom>
          <a:noFill/>
        </p:spPr>
        <p:txBody>
          <a:bodyPr wrap="square" rtlCol="0">
            <a:spAutoFit/>
          </a:bodyPr>
          <a:lstStyle/>
          <a:p>
            <a:pPr algn="ctr">
              <a:lnSpc>
                <a:spcPct val="110000"/>
              </a:lnSpc>
            </a:pPr>
            <a:r>
              <a:rPr lang="zh-CN" altLang="en-US" sz="3355" b="1" dirty="0">
                <a:solidFill>
                  <a:srgbClr val="C00000"/>
                </a:solidFill>
                <a:latin typeface="微软雅黑" panose="020B0503020204020204" charset="-122"/>
                <a:ea typeface="微软雅黑" panose="020B0503020204020204" charset="-122"/>
                <a:sym typeface="+mn-ea"/>
              </a:rPr>
              <a:t>党的作风建设历史简要回顾</a:t>
            </a:r>
          </a:p>
        </p:txBody>
      </p:sp>
      <p:sp>
        <p:nvSpPr>
          <p:cNvPr id="4" name="任意多边形 30"/>
          <p:cNvSpPr/>
          <p:nvPr/>
        </p:nvSpPr>
        <p:spPr>
          <a:xfrm flipV="1">
            <a:off x="685799" y="725597"/>
            <a:ext cx="11520000" cy="396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latin typeface="Arial" panose="020B0604020202020204" pitchFamily="34" charset="0"/>
              <a:ea typeface="微软雅黑" panose="020B0503020204020204" charset="-122"/>
              <a:sym typeface="Arial" panose="020B0604020202020204" pitchFamily="34" charset="0"/>
            </a:endParaRPr>
          </a:p>
        </p:txBody>
      </p:sp>
      <p:sp>
        <p:nvSpPr>
          <p:cNvPr id="5" name="任意多边形 31"/>
          <p:cNvSpPr/>
          <p:nvPr/>
        </p:nvSpPr>
        <p:spPr>
          <a:xfrm>
            <a:off x="0" y="236409"/>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solidFill>
                <a:srgbClr val="7EC234"/>
              </a:solidFill>
              <a:latin typeface="Arial" panose="020B0604020202020204" pitchFamily="34" charset="0"/>
              <a:ea typeface="微软雅黑" panose="020B0503020204020204" charset="-122"/>
              <a:sym typeface="Arial" panose="020B0604020202020204" pitchFamily="34" charset="0"/>
            </a:endParaRPr>
          </a:p>
        </p:txBody>
      </p:sp>
      <p:pic>
        <p:nvPicPr>
          <p:cNvPr id="44" name="Picture 3" descr="C:\Users\Administrator\Desktop\党政机关\素材\党徽\Nipic_5916570_2012061822032932139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0535" y="-116840"/>
            <a:ext cx="971550" cy="88201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组合 6"/>
          <p:cNvGrpSpPr/>
          <p:nvPr/>
        </p:nvGrpSpPr>
        <p:grpSpPr>
          <a:xfrm>
            <a:off x="3659071" y="1620578"/>
            <a:ext cx="5529191" cy="754743"/>
            <a:chOff x="3431720" y="2175781"/>
            <a:chExt cx="5626555" cy="754743"/>
          </a:xfrm>
        </p:grpSpPr>
        <p:sp>
          <p:nvSpPr>
            <p:cNvPr id="8" name="星形: 五角 7"/>
            <p:cNvSpPr/>
            <p:nvPr/>
          </p:nvSpPr>
          <p:spPr>
            <a:xfrm>
              <a:off x="3431720" y="2175781"/>
              <a:ext cx="754743" cy="754743"/>
            </a:xfrm>
            <a:prstGeom prst="star5">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a:stCxn id="8" idx="0"/>
            </p:cNvCxnSpPr>
            <p:nvPr/>
          </p:nvCxnSpPr>
          <p:spPr>
            <a:xfrm>
              <a:off x="3809092" y="2175781"/>
              <a:ext cx="5249183" cy="0"/>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037692" y="2930524"/>
              <a:ext cx="5020583" cy="0"/>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grpSp>
      <p:sp>
        <p:nvSpPr>
          <p:cNvPr id="11" name="矩形 10"/>
          <p:cNvSpPr/>
          <p:nvPr/>
        </p:nvSpPr>
        <p:spPr>
          <a:xfrm>
            <a:off x="4423769" y="1579682"/>
            <a:ext cx="4928961" cy="861774"/>
          </a:xfrm>
          <a:prstGeom prst="rect">
            <a:avLst/>
          </a:prstGeom>
        </p:spPr>
        <p:txBody>
          <a:bodyPr wrap="square">
            <a:spAutoFit/>
          </a:bodyPr>
          <a:lstStyle/>
          <a:p>
            <a:pPr>
              <a:lnSpc>
                <a:spcPts val="3000"/>
              </a:lnSpc>
            </a:pPr>
            <a:r>
              <a:rPr lang="zh-CN" altLang="zh-CN" sz="3200" b="1" dirty="0">
                <a:latin typeface="腾祥铁山楷书简" panose="01010104010101010101" pitchFamily="2" charset="-122"/>
                <a:ea typeface="腾祥铁山楷书简" panose="01010104010101010101" pitchFamily="2" charset="-122"/>
              </a:rPr>
              <a:t>新民主主义革命</a:t>
            </a:r>
            <a:r>
              <a:rPr lang="zh-CN" altLang="zh-CN" sz="3200" b="1" dirty="0" smtClean="0">
                <a:latin typeface="腾祥铁山楷书简" panose="01010104010101010101" pitchFamily="2" charset="-122"/>
                <a:ea typeface="腾祥铁山楷书简" panose="01010104010101010101" pitchFamily="2" charset="-122"/>
              </a:rPr>
              <a:t>时期</a:t>
            </a:r>
            <a:endParaRPr lang="en-US" altLang="zh-CN" sz="3200" b="1" dirty="0" smtClean="0">
              <a:latin typeface="腾祥铁山楷书简" panose="01010104010101010101" pitchFamily="2" charset="-122"/>
              <a:ea typeface="腾祥铁山楷书简" panose="01010104010101010101" pitchFamily="2" charset="-122"/>
            </a:endParaRPr>
          </a:p>
          <a:p>
            <a:pPr>
              <a:lnSpc>
                <a:spcPts val="3000"/>
              </a:lnSpc>
            </a:pPr>
            <a:r>
              <a:rPr lang="en-US" altLang="zh-CN" sz="2000" dirty="0" smtClean="0">
                <a:latin typeface="腾祥铁山楷书简" panose="01010104010101010101" pitchFamily="2" charset="-122"/>
                <a:ea typeface="腾祥铁山楷书简" panose="01010104010101010101" pitchFamily="2" charset="-122"/>
              </a:rPr>
              <a:t> </a:t>
            </a:r>
            <a:r>
              <a:rPr lang="zh-CN" altLang="zh-CN" sz="2000" dirty="0" smtClean="0">
                <a:latin typeface="腾祥铁山楷书简" panose="01010104010101010101" pitchFamily="2" charset="-122"/>
                <a:ea typeface="腾祥铁山楷书简" panose="01010104010101010101" pitchFamily="2" charset="-122"/>
              </a:rPr>
              <a:t>艰难探索到</a:t>
            </a:r>
            <a:r>
              <a:rPr lang="zh-CN" altLang="zh-CN" sz="2000" dirty="0">
                <a:latin typeface="腾祥铁山楷书简" panose="01010104010101010101" pitchFamily="2" charset="-122"/>
                <a:ea typeface="腾祥铁山楷书简" panose="01010104010101010101" pitchFamily="2" charset="-122"/>
              </a:rPr>
              <a:t>初步形成的阶段</a:t>
            </a:r>
            <a:endParaRPr lang="zh-CN" altLang="en-US" sz="2000" dirty="0">
              <a:latin typeface="腾祥铁山楷书简" panose="01010104010101010101" pitchFamily="2" charset="-122"/>
              <a:ea typeface="腾祥铁山楷书简" panose="01010104010101010101" pitchFamily="2" charset="-122"/>
            </a:endParaRPr>
          </a:p>
        </p:txBody>
      </p:sp>
      <p:sp>
        <p:nvSpPr>
          <p:cNvPr id="16" name="矩形 15"/>
          <p:cNvSpPr/>
          <p:nvPr/>
        </p:nvSpPr>
        <p:spPr>
          <a:xfrm flipH="1">
            <a:off x="4477427" y="2725737"/>
            <a:ext cx="5504179" cy="861774"/>
          </a:xfrm>
          <a:prstGeom prst="rect">
            <a:avLst/>
          </a:prstGeom>
        </p:spPr>
        <p:txBody>
          <a:bodyPr wrap="square">
            <a:spAutoFit/>
          </a:bodyPr>
          <a:lstStyle/>
          <a:p>
            <a:pPr>
              <a:lnSpc>
                <a:spcPts val="3000"/>
              </a:lnSpc>
            </a:pPr>
            <a:r>
              <a:rPr lang="zh-CN" altLang="en-US" sz="3200" b="1" dirty="0">
                <a:latin typeface="腾祥铁山楷书简" panose="01010104010101010101" pitchFamily="2" charset="-122"/>
                <a:ea typeface="腾祥铁山楷书简" panose="01010104010101010101" pitchFamily="2" charset="-122"/>
              </a:rPr>
              <a:t>社会主义革命和建设时期</a:t>
            </a:r>
            <a:endParaRPr lang="en-US" altLang="zh-CN" sz="3200" b="1" dirty="0">
              <a:latin typeface="腾祥铁山楷书简" panose="01010104010101010101" pitchFamily="2" charset="-122"/>
              <a:ea typeface="腾祥铁山楷书简" panose="01010104010101010101" pitchFamily="2" charset="-122"/>
            </a:endParaRPr>
          </a:p>
          <a:p>
            <a:pPr>
              <a:lnSpc>
                <a:spcPts val="3000"/>
              </a:lnSpc>
            </a:pPr>
            <a:r>
              <a:rPr lang="zh-CN" altLang="en-US" sz="2000" dirty="0">
                <a:latin typeface="腾祥铁山楷书简" panose="01010104010101010101" pitchFamily="2" charset="-122"/>
                <a:ea typeface="腾祥铁山楷书简" panose="01010104010101010101" pitchFamily="2" charset="-122"/>
              </a:rPr>
              <a:t>曲折向前到不断发展的阶段</a:t>
            </a:r>
          </a:p>
        </p:txBody>
      </p:sp>
      <p:grpSp>
        <p:nvGrpSpPr>
          <p:cNvPr id="17" name="组合 16"/>
          <p:cNvGrpSpPr/>
          <p:nvPr/>
        </p:nvGrpSpPr>
        <p:grpSpPr>
          <a:xfrm>
            <a:off x="3659072" y="3824020"/>
            <a:ext cx="5693660" cy="754743"/>
            <a:chOff x="3431720" y="2175781"/>
            <a:chExt cx="5626555" cy="754743"/>
          </a:xfrm>
        </p:grpSpPr>
        <p:sp>
          <p:nvSpPr>
            <p:cNvPr id="18" name="星形: 五角 17"/>
            <p:cNvSpPr/>
            <p:nvPr/>
          </p:nvSpPr>
          <p:spPr>
            <a:xfrm>
              <a:off x="3431720" y="2175781"/>
              <a:ext cx="754743" cy="754743"/>
            </a:xfrm>
            <a:prstGeom prst="star5">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a:stCxn id="18" idx="0"/>
            </p:cNvCxnSpPr>
            <p:nvPr/>
          </p:nvCxnSpPr>
          <p:spPr>
            <a:xfrm>
              <a:off x="3809092" y="2175781"/>
              <a:ext cx="5249183" cy="0"/>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037692" y="2930524"/>
              <a:ext cx="5020583" cy="0"/>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grpSp>
      <p:sp>
        <p:nvSpPr>
          <p:cNvPr id="21" name="矩形 20"/>
          <p:cNvSpPr/>
          <p:nvPr/>
        </p:nvSpPr>
        <p:spPr>
          <a:xfrm>
            <a:off x="4477427" y="3840303"/>
            <a:ext cx="7121167" cy="861774"/>
          </a:xfrm>
          <a:prstGeom prst="rect">
            <a:avLst/>
          </a:prstGeom>
        </p:spPr>
        <p:txBody>
          <a:bodyPr wrap="square">
            <a:spAutoFit/>
          </a:bodyPr>
          <a:lstStyle/>
          <a:p>
            <a:pPr>
              <a:lnSpc>
                <a:spcPts val="3000"/>
              </a:lnSpc>
            </a:pPr>
            <a:r>
              <a:rPr lang="zh-CN" altLang="zh-CN" sz="3200" b="1" dirty="0">
                <a:latin typeface="腾祥铁山楷书简" panose="01010104010101010101" pitchFamily="2" charset="-122"/>
                <a:ea typeface="腾祥铁山楷书简" panose="01010104010101010101" pitchFamily="2" charset="-122"/>
              </a:rPr>
              <a:t>改革开放和社会主义现代化建设新时期</a:t>
            </a:r>
            <a:endParaRPr lang="en-US" altLang="zh-CN" sz="3200" b="1" dirty="0">
              <a:latin typeface="腾祥铁山楷书简" panose="01010104010101010101" pitchFamily="2" charset="-122"/>
              <a:ea typeface="腾祥铁山楷书简" panose="01010104010101010101" pitchFamily="2" charset="-122"/>
            </a:endParaRPr>
          </a:p>
          <a:p>
            <a:pPr>
              <a:lnSpc>
                <a:spcPts val="3000"/>
              </a:lnSpc>
            </a:pPr>
            <a:r>
              <a:rPr lang="zh-CN" altLang="zh-CN" sz="2000" dirty="0" smtClean="0">
                <a:latin typeface="腾祥铁山楷书简" panose="01010104010101010101" pitchFamily="2" charset="-122"/>
                <a:ea typeface="腾祥铁山楷书简" panose="01010104010101010101" pitchFamily="2" charset="-122"/>
              </a:rPr>
              <a:t>逐步健全</a:t>
            </a:r>
            <a:r>
              <a:rPr lang="zh-CN" altLang="en-US" sz="2000" dirty="0" smtClean="0">
                <a:latin typeface="腾祥铁山楷书简" panose="01010104010101010101" pitchFamily="2" charset="-122"/>
                <a:ea typeface="腾祥铁山楷书简" panose="01010104010101010101" pitchFamily="2" charset="-122"/>
              </a:rPr>
              <a:t>到逐渐</a:t>
            </a:r>
            <a:r>
              <a:rPr lang="zh-CN" altLang="zh-CN" sz="2000" dirty="0">
                <a:latin typeface="腾祥铁山楷书简" panose="01010104010101010101" pitchFamily="2" charset="-122"/>
                <a:ea typeface="腾祥铁山楷书简" panose="01010104010101010101" pitchFamily="2" charset="-122"/>
              </a:rPr>
              <a:t>完善的阶段</a:t>
            </a:r>
            <a:endParaRPr lang="zh-CN" altLang="en-US" sz="2000" dirty="0">
              <a:latin typeface="腾祥铁山楷书简" panose="01010104010101010101" pitchFamily="2" charset="-122"/>
              <a:ea typeface="腾祥铁山楷书简" panose="01010104010101010101" pitchFamily="2" charset="-122"/>
            </a:endParaRPr>
          </a:p>
        </p:txBody>
      </p:sp>
      <p:sp>
        <p:nvSpPr>
          <p:cNvPr id="26" name="矩形 25"/>
          <p:cNvSpPr/>
          <p:nvPr/>
        </p:nvSpPr>
        <p:spPr>
          <a:xfrm flipH="1">
            <a:off x="4545214" y="4954869"/>
            <a:ext cx="6647935" cy="861774"/>
          </a:xfrm>
          <a:prstGeom prst="rect">
            <a:avLst/>
          </a:prstGeom>
        </p:spPr>
        <p:txBody>
          <a:bodyPr wrap="square">
            <a:spAutoFit/>
          </a:bodyPr>
          <a:lstStyle/>
          <a:p>
            <a:pPr>
              <a:lnSpc>
                <a:spcPts val="3000"/>
              </a:lnSpc>
            </a:pPr>
            <a:r>
              <a:rPr lang="zh-CN" altLang="en-US" sz="3200" b="1" dirty="0">
                <a:latin typeface="腾祥铁山楷书简" panose="01010104010101010101" pitchFamily="2" charset="-122"/>
                <a:ea typeface="腾祥铁山楷书简" panose="01010104010101010101" pitchFamily="2" charset="-122"/>
              </a:rPr>
              <a:t>中国特色社会主义新时代</a:t>
            </a:r>
            <a:endParaRPr lang="en-US" altLang="zh-CN" sz="3200" b="1" dirty="0">
              <a:latin typeface="腾祥铁山楷书简" panose="01010104010101010101" pitchFamily="2" charset="-122"/>
              <a:ea typeface="腾祥铁山楷书简" panose="01010104010101010101" pitchFamily="2" charset="-122"/>
            </a:endParaRPr>
          </a:p>
          <a:p>
            <a:pPr>
              <a:lnSpc>
                <a:spcPts val="3000"/>
              </a:lnSpc>
            </a:pPr>
            <a:r>
              <a:rPr lang="zh-CN" altLang="en-US" sz="2000" dirty="0" smtClean="0">
                <a:latin typeface="腾祥铁山楷书简" panose="01010104010101010101" pitchFamily="2" charset="-122"/>
                <a:ea typeface="腾祥铁山楷书简" panose="01010104010101010101" pitchFamily="2" charset="-122"/>
              </a:rPr>
              <a:t>巩固</a:t>
            </a:r>
            <a:r>
              <a:rPr lang="zh-CN" altLang="en-US" sz="2000" dirty="0">
                <a:latin typeface="腾祥铁山楷书简" panose="01010104010101010101" pitchFamily="2" charset="-122"/>
                <a:ea typeface="腾祥铁山楷书简" panose="01010104010101010101" pitchFamily="2" charset="-122"/>
              </a:rPr>
              <a:t>提升到日臻成熟的阶段</a:t>
            </a:r>
          </a:p>
        </p:txBody>
      </p:sp>
      <p:pic>
        <p:nvPicPr>
          <p:cNvPr id="52" name="Picture 3" descr="F:\桌面\党政机关\素材\长城\矢量长城\线稿长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964" y="479438"/>
            <a:ext cx="3104601" cy="6012654"/>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组合 26"/>
          <p:cNvGrpSpPr/>
          <p:nvPr/>
        </p:nvGrpSpPr>
        <p:grpSpPr>
          <a:xfrm>
            <a:off x="3659071" y="2722299"/>
            <a:ext cx="5626555" cy="754743"/>
            <a:chOff x="3431720" y="2175781"/>
            <a:chExt cx="5626555" cy="754743"/>
          </a:xfrm>
        </p:grpSpPr>
        <p:sp>
          <p:nvSpPr>
            <p:cNvPr id="28" name="星形: 五角 17"/>
            <p:cNvSpPr/>
            <p:nvPr/>
          </p:nvSpPr>
          <p:spPr>
            <a:xfrm>
              <a:off x="3431720" y="2175781"/>
              <a:ext cx="754743" cy="754743"/>
            </a:xfrm>
            <a:prstGeom prst="star5">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连接符 28"/>
            <p:cNvCxnSpPr>
              <a:stCxn id="28" idx="0"/>
            </p:cNvCxnSpPr>
            <p:nvPr/>
          </p:nvCxnSpPr>
          <p:spPr>
            <a:xfrm>
              <a:off x="3809092" y="2175781"/>
              <a:ext cx="5249183" cy="0"/>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4037692" y="2930524"/>
              <a:ext cx="5020583" cy="0"/>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3659071" y="4956133"/>
            <a:ext cx="5693659" cy="754743"/>
            <a:chOff x="3421554" y="2175781"/>
            <a:chExt cx="5636721" cy="754743"/>
          </a:xfrm>
        </p:grpSpPr>
        <p:sp>
          <p:nvSpPr>
            <p:cNvPr id="32" name="星形: 五角 17"/>
            <p:cNvSpPr/>
            <p:nvPr/>
          </p:nvSpPr>
          <p:spPr>
            <a:xfrm>
              <a:off x="3421554" y="2175781"/>
              <a:ext cx="764910" cy="754743"/>
            </a:xfrm>
            <a:prstGeom prst="star5">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 name="直接连接符 32"/>
            <p:cNvCxnSpPr>
              <a:stCxn id="32" idx="0"/>
            </p:cNvCxnSpPr>
            <p:nvPr/>
          </p:nvCxnSpPr>
          <p:spPr>
            <a:xfrm>
              <a:off x="3804009" y="2175781"/>
              <a:ext cx="5254266" cy="0"/>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4037692" y="2930524"/>
              <a:ext cx="5020583" cy="0"/>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1"/>
          <p:nvPr/>
        </p:nvSpPr>
        <p:spPr>
          <a:xfrm>
            <a:off x="1383961" y="1104079"/>
            <a:ext cx="9413828" cy="660245"/>
          </a:xfrm>
          <a:prstGeom prst="rect">
            <a:avLst/>
          </a:prstGeom>
          <a:noFill/>
        </p:spPr>
        <p:txBody>
          <a:bodyPr wrap="square" rtlCol="0">
            <a:spAutoFit/>
          </a:bodyPr>
          <a:lstStyle/>
          <a:p>
            <a:pPr algn="ctr">
              <a:lnSpc>
                <a:spcPct val="110000"/>
              </a:lnSpc>
            </a:pPr>
            <a:r>
              <a:rPr lang="zh-CN" altLang="en-US" sz="3355" b="1" dirty="0">
                <a:solidFill>
                  <a:srgbClr val="C00000"/>
                </a:solidFill>
                <a:latin typeface="腾祥铁山楷书简" panose="01010104010101010101" pitchFamily="2" charset="-122"/>
                <a:ea typeface="腾祥铁山楷书简" panose="01010104010101010101" pitchFamily="2" charset="-122"/>
                <a:sym typeface="+mn-ea"/>
              </a:rPr>
              <a:t>新民主主义革命时期：</a:t>
            </a:r>
            <a:r>
              <a:rPr lang="zh-CN" altLang="en-US" sz="3355" b="1" dirty="0">
                <a:latin typeface="华文行楷" panose="02010800040101010101" pitchFamily="2" charset="-122"/>
                <a:ea typeface="华文行楷" panose="02010800040101010101" pitchFamily="2" charset="-122"/>
                <a:sym typeface="+mn-ea"/>
              </a:rPr>
              <a:t>艰难</a:t>
            </a:r>
            <a:r>
              <a:rPr lang="zh-CN" altLang="en-US" sz="3355" b="1" dirty="0" smtClean="0">
                <a:latin typeface="华文行楷" panose="02010800040101010101" pitchFamily="2" charset="-122"/>
                <a:ea typeface="华文行楷" panose="02010800040101010101" pitchFamily="2" charset="-122"/>
                <a:sym typeface="+mn-ea"/>
              </a:rPr>
              <a:t>探索 初步形成</a:t>
            </a:r>
            <a:endParaRPr lang="zh-CN" altLang="en-US" sz="3355" b="1" dirty="0">
              <a:latin typeface="华文行楷" panose="02010800040101010101" pitchFamily="2" charset="-122"/>
              <a:ea typeface="华文行楷" panose="02010800040101010101" pitchFamily="2" charset="-122"/>
              <a:sym typeface="+mn-ea"/>
            </a:endParaRPr>
          </a:p>
        </p:txBody>
      </p:sp>
      <p:sp>
        <p:nvSpPr>
          <p:cNvPr id="4" name="任意多边形 30"/>
          <p:cNvSpPr/>
          <p:nvPr/>
        </p:nvSpPr>
        <p:spPr>
          <a:xfrm flipV="1">
            <a:off x="685799" y="725597"/>
            <a:ext cx="11520000" cy="396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latin typeface="Arial" panose="020B0604020202020204" pitchFamily="34" charset="0"/>
              <a:ea typeface="微软雅黑" panose="020B0503020204020204" charset="-122"/>
              <a:sym typeface="Arial" panose="020B0604020202020204" pitchFamily="34" charset="0"/>
            </a:endParaRPr>
          </a:p>
        </p:txBody>
      </p:sp>
      <p:sp>
        <p:nvSpPr>
          <p:cNvPr id="5" name="任意多边形 31"/>
          <p:cNvSpPr/>
          <p:nvPr/>
        </p:nvSpPr>
        <p:spPr>
          <a:xfrm>
            <a:off x="0" y="236409"/>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solidFill>
                <a:srgbClr val="7EC234"/>
              </a:solidFill>
              <a:latin typeface="Arial" panose="020B0604020202020204" pitchFamily="34" charset="0"/>
              <a:ea typeface="微软雅黑" panose="020B0503020204020204" charset="-122"/>
              <a:sym typeface="Arial" panose="020B0604020202020204" pitchFamily="34" charset="0"/>
            </a:endParaRPr>
          </a:p>
        </p:txBody>
      </p:sp>
      <p:pic>
        <p:nvPicPr>
          <p:cNvPr id="44" name="Picture 3" descr="C:\Users\Administrator\Desktop\党政机关\素材\党徽\Nipic_5916570_2012061822032932139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0535" y="-116840"/>
            <a:ext cx="971550" cy="882015"/>
          </a:xfrm>
          <a:prstGeom prst="rect">
            <a:avLst/>
          </a:prstGeom>
          <a:noFill/>
          <a:extLst>
            <a:ext uri="{909E8E84-426E-40DD-AFC4-6F175D3DCCD1}">
              <a14:hiddenFill xmlns:a14="http://schemas.microsoft.com/office/drawing/2010/main">
                <a:solidFill>
                  <a:srgbClr val="FFFFFF"/>
                </a:solidFill>
              </a14:hiddenFill>
            </a:ext>
          </a:extLst>
        </p:spPr>
      </p:pic>
      <p:sp>
        <p:nvSpPr>
          <p:cNvPr id="33" name="文本框 32"/>
          <p:cNvSpPr txBox="1"/>
          <p:nvPr/>
        </p:nvSpPr>
        <p:spPr>
          <a:xfrm>
            <a:off x="289111" y="150079"/>
            <a:ext cx="5640897" cy="660245"/>
          </a:xfrm>
          <a:prstGeom prst="rect">
            <a:avLst/>
          </a:prstGeom>
          <a:noFill/>
        </p:spPr>
        <p:txBody>
          <a:bodyPr wrap="square" rtlCol="0">
            <a:spAutoFit/>
          </a:bodyPr>
          <a:lstStyle/>
          <a:p>
            <a:pPr algn="ctr">
              <a:lnSpc>
                <a:spcPct val="110000"/>
              </a:lnSpc>
            </a:pPr>
            <a:r>
              <a:rPr lang="zh-CN" altLang="en-US" sz="3355" b="1" dirty="0">
                <a:solidFill>
                  <a:srgbClr val="C00000"/>
                </a:solidFill>
                <a:latin typeface="微软雅黑" panose="020B0503020204020204" charset="-122"/>
                <a:ea typeface="微软雅黑" panose="020B0503020204020204" charset="-122"/>
                <a:sym typeface="+mn-ea"/>
              </a:rPr>
              <a:t>党的作风建设历史简要回顾</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91" y="2195414"/>
            <a:ext cx="2783529" cy="2087647"/>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1620" y="2195414"/>
            <a:ext cx="2414933" cy="2853336"/>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8366" y="2022561"/>
            <a:ext cx="2534866" cy="3428406"/>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49760" y="2100234"/>
            <a:ext cx="2186417" cy="2914084"/>
          </a:xfrm>
          <a:prstGeom prst="rect">
            <a:avLst/>
          </a:prstGeom>
        </p:spPr>
      </p:pic>
      <p:pic>
        <p:nvPicPr>
          <p:cNvPr id="9"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36177" y="2100234"/>
            <a:ext cx="2123223" cy="3775090"/>
          </a:xfrm>
          <a:prstGeom prst="rect">
            <a:avLst/>
          </a:prstGeom>
        </p:spPr>
      </p:pic>
      <p:sp>
        <p:nvSpPr>
          <p:cNvPr id="10" name="矩形 9"/>
          <p:cNvSpPr/>
          <p:nvPr/>
        </p:nvSpPr>
        <p:spPr>
          <a:xfrm>
            <a:off x="2915388" y="5048750"/>
            <a:ext cx="2539108" cy="369332"/>
          </a:xfrm>
          <a:prstGeom prst="rect">
            <a:avLst/>
          </a:prstGeom>
          <a:noFill/>
        </p:spPr>
        <p:txBody>
          <a:bodyPr wrap="square" lIns="91440" tIns="45720" rIns="91440" bIns="45720">
            <a:spAutoFit/>
          </a:bodyPr>
          <a:lstStyle/>
          <a:p>
            <a:pPr algn="ctr"/>
            <a:r>
              <a:rPr lang="zh-CN" altLang="en-US" dirty="0" smtClean="0">
                <a:ln w="0"/>
                <a:effectLst>
                  <a:outerShdw blurRad="38100" dist="19050" dir="2700000" algn="tl" rotWithShape="0">
                    <a:schemeClr val="dk1">
                      <a:alpha val="40000"/>
                    </a:schemeClr>
                  </a:outerShdw>
                </a:effectLst>
                <a:latin typeface="腾祥铁山楷书简" panose="01010104010101010101" pitchFamily="2" charset="-122"/>
                <a:ea typeface="腾祥铁山楷书简" panose="01010104010101010101" pitchFamily="2" charset="-122"/>
              </a:rPr>
              <a:t>整顿党的作风</a:t>
            </a:r>
            <a:endParaRPr lang="zh-CN" altLang="en-US" b="0" cap="none" spc="0" dirty="0">
              <a:ln w="0"/>
              <a:solidFill>
                <a:schemeClr val="tx1"/>
              </a:solidFill>
              <a:effectLst>
                <a:outerShdw blurRad="38100" dist="19050" dir="2700000" algn="tl" rotWithShape="0">
                  <a:schemeClr val="dk1">
                    <a:alpha val="40000"/>
                  </a:schemeClr>
                </a:outerShdw>
              </a:effectLst>
              <a:latin typeface="腾祥铁山楷书简" panose="01010104010101010101" pitchFamily="2" charset="-122"/>
              <a:ea typeface="腾祥铁山楷书简" panose="01010104010101010101" pitchFamily="2" charset="-122"/>
            </a:endParaRPr>
          </a:p>
        </p:txBody>
      </p:sp>
      <p:sp>
        <p:nvSpPr>
          <p:cNvPr id="41" name="矩形 40"/>
          <p:cNvSpPr/>
          <p:nvPr/>
        </p:nvSpPr>
        <p:spPr>
          <a:xfrm>
            <a:off x="336407" y="4435461"/>
            <a:ext cx="2539108" cy="369332"/>
          </a:xfrm>
          <a:prstGeom prst="rect">
            <a:avLst/>
          </a:prstGeom>
          <a:noFill/>
        </p:spPr>
        <p:txBody>
          <a:bodyPr wrap="square" lIns="91440" tIns="45720" rIns="91440" bIns="45720">
            <a:spAutoFit/>
          </a:bodyPr>
          <a:lstStyle/>
          <a:p>
            <a:pPr algn="ctr"/>
            <a:r>
              <a:rPr lang="zh-CN" altLang="en-US" b="0" cap="none" spc="0" dirty="0" smtClean="0">
                <a:ln w="0"/>
                <a:solidFill>
                  <a:schemeClr val="tx1"/>
                </a:solidFill>
                <a:effectLst>
                  <a:outerShdw blurRad="38100" dist="19050" dir="2700000" algn="tl" rotWithShape="0">
                    <a:schemeClr val="dk1">
                      <a:alpha val="40000"/>
                    </a:schemeClr>
                  </a:outerShdw>
                </a:effectLst>
                <a:latin typeface="腾祥铁山楷书简" panose="01010104010101010101" pitchFamily="2" charset="-122"/>
                <a:ea typeface="腾祥铁山楷书简" panose="01010104010101010101" pitchFamily="2" charset="-122"/>
              </a:rPr>
              <a:t>第一部党章</a:t>
            </a:r>
            <a:endParaRPr lang="zh-CN" altLang="en-US" b="0" cap="none" spc="0" dirty="0">
              <a:ln w="0"/>
              <a:solidFill>
                <a:schemeClr val="tx1"/>
              </a:solidFill>
              <a:effectLst>
                <a:outerShdw blurRad="38100" dist="19050" dir="2700000" algn="tl" rotWithShape="0">
                  <a:schemeClr val="dk1">
                    <a:alpha val="40000"/>
                  </a:schemeClr>
                </a:outerShdw>
              </a:effectLst>
              <a:latin typeface="腾祥铁山楷书简" panose="01010104010101010101" pitchFamily="2" charset="-122"/>
              <a:ea typeface="腾祥铁山楷书简" panose="01010104010101010101" pitchFamily="2" charset="-122"/>
            </a:endParaRPr>
          </a:p>
        </p:txBody>
      </p:sp>
      <p:sp>
        <p:nvSpPr>
          <p:cNvPr id="42" name="矩形 41"/>
          <p:cNvSpPr/>
          <p:nvPr/>
        </p:nvSpPr>
        <p:spPr>
          <a:xfrm>
            <a:off x="9736177" y="5841902"/>
            <a:ext cx="2539108" cy="369332"/>
          </a:xfrm>
          <a:prstGeom prst="rect">
            <a:avLst/>
          </a:prstGeom>
          <a:noFill/>
        </p:spPr>
        <p:txBody>
          <a:bodyPr wrap="square" lIns="91440" tIns="45720" rIns="91440" bIns="45720">
            <a:spAutoFit/>
          </a:bodyPr>
          <a:lstStyle/>
          <a:p>
            <a:pPr algn="ctr"/>
            <a:r>
              <a:rPr lang="zh-CN" altLang="en-US" b="0" cap="none" spc="0" dirty="0" smtClean="0">
                <a:ln w="0"/>
                <a:solidFill>
                  <a:schemeClr val="tx1"/>
                </a:solidFill>
                <a:effectLst>
                  <a:outerShdw blurRad="38100" dist="19050" dir="2700000" algn="tl" rotWithShape="0">
                    <a:schemeClr val="dk1">
                      <a:alpha val="40000"/>
                    </a:schemeClr>
                  </a:outerShdw>
                </a:effectLst>
                <a:latin typeface="腾祥铁山楷书简" panose="01010104010101010101" pitchFamily="2" charset="-122"/>
                <a:ea typeface="腾祥铁山楷书简" panose="01010104010101010101" pitchFamily="2" charset="-122"/>
              </a:rPr>
              <a:t>两个务必</a:t>
            </a:r>
            <a:endParaRPr lang="zh-CN" altLang="en-US" b="0" cap="none" spc="0" dirty="0">
              <a:ln w="0"/>
              <a:solidFill>
                <a:schemeClr val="tx1"/>
              </a:solidFill>
              <a:effectLst>
                <a:outerShdw blurRad="38100" dist="19050" dir="2700000" algn="tl" rotWithShape="0">
                  <a:schemeClr val="dk1">
                    <a:alpha val="40000"/>
                  </a:schemeClr>
                </a:outerShdw>
              </a:effectLst>
              <a:latin typeface="腾祥铁山楷书简" panose="01010104010101010101" pitchFamily="2" charset="-122"/>
              <a:ea typeface="腾祥铁山楷书简" panose="01010104010101010101" pitchFamily="2" charset="-122"/>
            </a:endParaRPr>
          </a:p>
        </p:txBody>
      </p:sp>
      <p:sp>
        <p:nvSpPr>
          <p:cNvPr id="43" name="矩形 42"/>
          <p:cNvSpPr/>
          <p:nvPr/>
        </p:nvSpPr>
        <p:spPr>
          <a:xfrm>
            <a:off x="7455151" y="5005002"/>
            <a:ext cx="2539108" cy="369332"/>
          </a:xfrm>
          <a:prstGeom prst="rect">
            <a:avLst/>
          </a:prstGeom>
          <a:noFill/>
        </p:spPr>
        <p:txBody>
          <a:bodyPr wrap="square" lIns="91440" tIns="45720" rIns="91440" bIns="45720">
            <a:spAutoFit/>
          </a:bodyPr>
          <a:lstStyle/>
          <a:p>
            <a:pPr algn="ctr"/>
            <a:r>
              <a:rPr lang="zh-CN" altLang="en-US" b="0" cap="none" spc="0" dirty="0" smtClean="0">
                <a:ln w="0"/>
                <a:solidFill>
                  <a:schemeClr val="tx1"/>
                </a:solidFill>
                <a:effectLst>
                  <a:outerShdw blurRad="38100" dist="19050" dir="2700000" algn="tl" rotWithShape="0">
                    <a:schemeClr val="dk1">
                      <a:alpha val="40000"/>
                    </a:schemeClr>
                  </a:outerShdw>
                </a:effectLst>
                <a:latin typeface="腾祥铁山楷书简" panose="01010104010101010101" pitchFamily="2" charset="-122"/>
                <a:ea typeface="腾祥铁山楷书简" panose="01010104010101010101" pitchFamily="2" charset="-122"/>
              </a:rPr>
              <a:t>六条规定</a:t>
            </a:r>
            <a:endParaRPr lang="zh-CN" altLang="en-US" b="0" cap="none" spc="0" dirty="0">
              <a:ln w="0"/>
              <a:solidFill>
                <a:schemeClr val="tx1"/>
              </a:solidFill>
              <a:effectLst>
                <a:outerShdw blurRad="38100" dist="19050" dir="2700000" algn="tl" rotWithShape="0">
                  <a:schemeClr val="dk1">
                    <a:alpha val="40000"/>
                  </a:schemeClr>
                </a:outerShdw>
              </a:effectLst>
              <a:latin typeface="腾祥铁山楷书简" panose="01010104010101010101" pitchFamily="2" charset="-122"/>
              <a:ea typeface="腾祥铁山楷书简" panose="01010104010101010101" pitchFamily="2" charset="-122"/>
            </a:endParaRPr>
          </a:p>
        </p:txBody>
      </p:sp>
      <p:sp>
        <p:nvSpPr>
          <p:cNvPr id="49" name="矩形 48"/>
          <p:cNvSpPr/>
          <p:nvPr/>
        </p:nvSpPr>
        <p:spPr>
          <a:xfrm>
            <a:off x="5273918" y="5356480"/>
            <a:ext cx="2539108" cy="369332"/>
          </a:xfrm>
          <a:prstGeom prst="rect">
            <a:avLst/>
          </a:prstGeom>
          <a:noFill/>
        </p:spPr>
        <p:txBody>
          <a:bodyPr wrap="square" lIns="91440" tIns="45720" rIns="91440" bIns="45720">
            <a:spAutoFit/>
          </a:bodyPr>
          <a:lstStyle/>
          <a:p>
            <a:pPr algn="ctr"/>
            <a:r>
              <a:rPr lang="zh-CN" altLang="en-US" dirty="0" smtClean="0">
                <a:ln w="0"/>
                <a:effectLst>
                  <a:outerShdw blurRad="38100" dist="19050" dir="2700000" algn="tl" rotWithShape="0">
                    <a:schemeClr val="dk1">
                      <a:alpha val="40000"/>
                    </a:schemeClr>
                  </a:outerShdw>
                </a:effectLst>
                <a:latin typeface="腾祥铁山楷书简" panose="01010104010101010101" pitchFamily="2" charset="-122"/>
                <a:ea typeface="腾祥铁山楷书简" panose="01010104010101010101" pitchFamily="2" charset="-122"/>
              </a:rPr>
              <a:t>论联合政府</a:t>
            </a:r>
            <a:endParaRPr lang="zh-CN" altLang="en-US" b="0" cap="none" spc="0" dirty="0">
              <a:ln w="0"/>
              <a:solidFill>
                <a:schemeClr val="tx1"/>
              </a:solidFill>
              <a:effectLst>
                <a:outerShdw blurRad="38100" dist="19050" dir="2700000" algn="tl" rotWithShape="0">
                  <a:schemeClr val="dk1">
                    <a:alpha val="40000"/>
                  </a:schemeClr>
                </a:outerShdw>
              </a:effectLst>
              <a:latin typeface="腾祥铁山楷书简" panose="01010104010101010101" pitchFamily="2" charset="-122"/>
              <a:ea typeface="腾祥铁山楷书简" panose="01010104010101010101" pitchFamily="2" charset="-122"/>
            </a:endParaRPr>
          </a:p>
        </p:txBody>
      </p:sp>
    </p:spTree>
  </p:cSld>
  <p:clrMapOvr>
    <a:masterClrMapping/>
  </p:clrMapOvr>
  <p:transition spd="slow">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1"/>
          <p:nvPr/>
        </p:nvSpPr>
        <p:spPr>
          <a:xfrm>
            <a:off x="1383961" y="1104079"/>
            <a:ext cx="9413828" cy="701731"/>
          </a:xfrm>
          <a:prstGeom prst="rect">
            <a:avLst/>
          </a:prstGeom>
          <a:noFill/>
        </p:spPr>
        <p:txBody>
          <a:bodyPr wrap="square" rtlCol="0">
            <a:spAutoFit/>
          </a:bodyPr>
          <a:lstStyle/>
          <a:p>
            <a:pPr algn="ctr">
              <a:lnSpc>
                <a:spcPct val="110000"/>
              </a:lnSpc>
            </a:pPr>
            <a:r>
              <a:rPr lang="zh-CN" altLang="en-US" sz="3355" b="1" dirty="0">
                <a:solidFill>
                  <a:srgbClr val="C00000"/>
                </a:solidFill>
                <a:latin typeface="腾祥铁山楷书简" panose="01010104010101010101" pitchFamily="2" charset="-122"/>
                <a:ea typeface="腾祥铁山楷书简" panose="01010104010101010101" pitchFamily="2" charset="-122"/>
                <a:sym typeface="+mn-ea"/>
              </a:rPr>
              <a:t>社会主义革命和建设</a:t>
            </a:r>
            <a:r>
              <a:rPr lang="zh-CN" altLang="en-US" sz="3355" b="1" dirty="0" smtClean="0">
                <a:solidFill>
                  <a:srgbClr val="C00000"/>
                </a:solidFill>
                <a:latin typeface="腾祥铁山楷书简" panose="01010104010101010101" pitchFamily="2" charset="-122"/>
                <a:ea typeface="腾祥铁山楷书简" panose="01010104010101010101" pitchFamily="2" charset="-122"/>
                <a:sym typeface="+mn-ea"/>
              </a:rPr>
              <a:t>时期：</a:t>
            </a:r>
            <a:r>
              <a:rPr lang="zh-CN" altLang="en-US" sz="3600" b="1" dirty="0">
                <a:latin typeface="华文行楷" panose="02010800040101010101" pitchFamily="2" charset="-122"/>
                <a:ea typeface="华文行楷" panose="02010800040101010101" pitchFamily="2" charset="-122"/>
              </a:rPr>
              <a:t>曲折</a:t>
            </a:r>
            <a:r>
              <a:rPr lang="zh-CN" altLang="en-US" sz="3600" b="1" dirty="0" smtClean="0">
                <a:latin typeface="华文行楷" panose="02010800040101010101" pitchFamily="2" charset="-122"/>
                <a:ea typeface="华文行楷" panose="02010800040101010101" pitchFamily="2" charset="-122"/>
              </a:rPr>
              <a:t>向前 不断</a:t>
            </a:r>
            <a:r>
              <a:rPr lang="zh-CN" altLang="en-US" sz="3600" b="1" dirty="0">
                <a:latin typeface="华文行楷" panose="02010800040101010101" pitchFamily="2" charset="-122"/>
                <a:ea typeface="华文行楷" panose="02010800040101010101" pitchFamily="2" charset="-122"/>
              </a:rPr>
              <a:t>发展</a:t>
            </a:r>
            <a:endParaRPr lang="zh-CN" altLang="en-US" sz="3355" b="1" dirty="0">
              <a:solidFill>
                <a:srgbClr val="C00000"/>
              </a:solidFill>
              <a:latin typeface="华文行楷" panose="02010800040101010101" pitchFamily="2" charset="-122"/>
              <a:ea typeface="华文行楷" panose="02010800040101010101" pitchFamily="2" charset="-122"/>
              <a:sym typeface="+mn-ea"/>
            </a:endParaRPr>
          </a:p>
        </p:txBody>
      </p:sp>
      <p:sp>
        <p:nvSpPr>
          <p:cNvPr id="4" name="任意多边形 30"/>
          <p:cNvSpPr/>
          <p:nvPr/>
        </p:nvSpPr>
        <p:spPr>
          <a:xfrm flipV="1">
            <a:off x="685799" y="725597"/>
            <a:ext cx="11520000" cy="396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latin typeface="Arial" panose="020B0604020202020204" pitchFamily="34" charset="0"/>
              <a:ea typeface="微软雅黑" panose="020B0503020204020204" charset="-122"/>
              <a:sym typeface="Arial" panose="020B0604020202020204" pitchFamily="34" charset="0"/>
            </a:endParaRPr>
          </a:p>
        </p:txBody>
      </p:sp>
      <p:sp>
        <p:nvSpPr>
          <p:cNvPr id="5" name="任意多边形 31"/>
          <p:cNvSpPr/>
          <p:nvPr/>
        </p:nvSpPr>
        <p:spPr>
          <a:xfrm>
            <a:off x="0" y="236409"/>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solidFill>
                <a:srgbClr val="7EC234"/>
              </a:solidFill>
              <a:latin typeface="Arial" panose="020B0604020202020204" pitchFamily="34" charset="0"/>
              <a:ea typeface="微软雅黑" panose="020B0503020204020204" charset="-122"/>
              <a:sym typeface="Arial" panose="020B0604020202020204" pitchFamily="34" charset="0"/>
            </a:endParaRPr>
          </a:p>
        </p:txBody>
      </p:sp>
      <p:pic>
        <p:nvPicPr>
          <p:cNvPr id="44" name="Picture 3" descr="C:\Users\Administrator\Desktop\党政机关\素材\党徽\Nipic_5916570_2012061822032932139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0535" y="-116840"/>
            <a:ext cx="971550" cy="882015"/>
          </a:xfrm>
          <a:prstGeom prst="rect">
            <a:avLst/>
          </a:prstGeom>
          <a:noFill/>
          <a:extLst>
            <a:ext uri="{909E8E84-426E-40DD-AFC4-6F175D3DCCD1}">
              <a14:hiddenFill xmlns:a14="http://schemas.microsoft.com/office/drawing/2010/main">
                <a:solidFill>
                  <a:srgbClr val="FFFFFF"/>
                </a:solidFill>
              </a14:hiddenFill>
            </a:ext>
          </a:extLst>
        </p:spPr>
      </p:pic>
      <p:sp>
        <p:nvSpPr>
          <p:cNvPr id="33" name="文本框 32"/>
          <p:cNvSpPr txBox="1"/>
          <p:nvPr/>
        </p:nvSpPr>
        <p:spPr>
          <a:xfrm>
            <a:off x="289111" y="150079"/>
            <a:ext cx="5640897" cy="660245"/>
          </a:xfrm>
          <a:prstGeom prst="rect">
            <a:avLst/>
          </a:prstGeom>
          <a:noFill/>
        </p:spPr>
        <p:txBody>
          <a:bodyPr wrap="square" rtlCol="0">
            <a:spAutoFit/>
          </a:bodyPr>
          <a:lstStyle/>
          <a:p>
            <a:pPr algn="ctr">
              <a:lnSpc>
                <a:spcPct val="110000"/>
              </a:lnSpc>
            </a:pPr>
            <a:r>
              <a:rPr lang="zh-CN" altLang="en-US" sz="3355" b="1" dirty="0">
                <a:solidFill>
                  <a:srgbClr val="C00000"/>
                </a:solidFill>
                <a:latin typeface="微软雅黑" panose="020B0503020204020204" charset="-122"/>
                <a:ea typeface="微软雅黑" panose="020B0503020204020204" charset="-122"/>
                <a:sym typeface="+mn-ea"/>
              </a:rPr>
              <a:t>党的作风建设历史简要回顾</a:t>
            </a:r>
          </a:p>
        </p:txBody>
      </p:sp>
      <p:sp>
        <p:nvSpPr>
          <p:cNvPr id="2" name="矩形 1"/>
          <p:cNvSpPr/>
          <p:nvPr/>
        </p:nvSpPr>
        <p:spPr>
          <a:xfrm>
            <a:off x="5682510" y="4089340"/>
            <a:ext cx="5327099" cy="523220"/>
          </a:xfrm>
          <a:prstGeom prst="rect">
            <a:avLst/>
          </a:prstGeom>
          <a:noFill/>
        </p:spPr>
        <p:txBody>
          <a:bodyPr wrap="none" lIns="91440" tIns="45720" rIns="91440" bIns="45720">
            <a:spAutoFit/>
          </a:bodyPr>
          <a:lstStyle/>
          <a:p>
            <a:pPr marL="457200" indent="-457200" algn="ctr">
              <a:buFont typeface="Wingdings" panose="05000000000000000000" pitchFamily="2" charset="2"/>
              <a:buChar char="p"/>
            </a:pPr>
            <a:r>
              <a:rPr lang="en-US" altLang="zh-CN" sz="2800" dirty="0" smtClean="0">
                <a:ln w="0"/>
                <a:effectLst>
                  <a:outerShdw blurRad="38100" dist="19050" dir="2700000" algn="tl" rotWithShape="0">
                    <a:schemeClr val="dk1">
                      <a:alpha val="40000"/>
                    </a:schemeClr>
                  </a:outerShdw>
                </a:effectLst>
              </a:rPr>
              <a:t>1950</a:t>
            </a:r>
            <a:r>
              <a:rPr lang="zh-CN" altLang="en-US" sz="2800" dirty="0" smtClean="0">
                <a:ln w="0"/>
                <a:effectLst>
                  <a:outerShdw blurRad="38100" dist="19050" dir="2700000" algn="tl" rotWithShape="0">
                    <a:schemeClr val="dk1">
                      <a:alpha val="40000"/>
                    </a:schemeClr>
                  </a:outerShdw>
                </a:effectLst>
              </a:rPr>
              <a:t>年全党</a:t>
            </a:r>
            <a:r>
              <a:rPr lang="zh-CN" altLang="en-US" sz="2800" dirty="0">
                <a:ln w="0"/>
                <a:effectLst>
                  <a:outerShdw blurRad="38100" dist="19050" dir="2700000" algn="tl" rotWithShape="0">
                    <a:schemeClr val="dk1">
                      <a:alpha val="40000"/>
                    </a:schemeClr>
                  </a:outerShdw>
                </a:effectLst>
              </a:rPr>
              <a:t>全军</a:t>
            </a:r>
            <a:r>
              <a:rPr lang="zh-CN" altLang="en-US" sz="2800" dirty="0" smtClean="0">
                <a:ln w="0"/>
                <a:effectLst>
                  <a:outerShdw blurRad="38100" dist="19050" dir="2700000" algn="tl" rotWithShape="0">
                    <a:schemeClr val="dk1">
                      <a:alpha val="40000"/>
                    </a:schemeClr>
                  </a:outerShdw>
                </a:effectLst>
              </a:rPr>
              <a:t>进行整风</a:t>
            </a:r>
            <a:r>
              <a:rPr lang="zh-CN" altLang="en-US" sz="2800" dirty="0">
                <a:ln w="0"/>
                <a:effectLst>
                  <a:outerShdw blurRad="38100" dist="19050" dir="2700000" algn="tl" rotWithShape="0">
                    <a:schemeClr val="dk1">
                      <a:alpha val="40000"/>
                    </a:schemeClr>
                  </a:outerShdw>
                </a:effectLst>
              </a:rPr>
              <a:t>运动</a:t>
            </a:r>
            <a:endParaRPr lang="zh-CN" altLang="en-US" sz="2800" b="0" cap="none" spc="0" dirty="0">
              <a:ln w="0"/>
              <a:solidFill>
                <a:schemeClr val="tx1"/>
              </a:solidFill>
              <a:effectLst>
                <a:outerShdw blurRad="38100" dist="19050" dir="2700000" algn="tl" rotWithShape="0">
                  <a:schemeClr val="dk1">
                    <a:alpha val="40000"/>
                  </a:schemeClr>
                </a:outerShdw>
              </a:effectLst>
            </a:endParaRPr>
          </a:p>
        </p:txBody>
      </p:sp>
      <p:sp>
        <p:nvSpPr>
          <p:cNvPr id="8" name="矩形 7"/>
          <p:cNvSpPr/>
          <p:nvPr/>
        </p:nvSpPr>
        <p:spPr>
          <a:xfrm>
            <a:off x="5682510" y="4690548"/>
            <a:ext cx="5327099" cy="523220"/>
          </a:xfrm>
          <a:prstGeom prst="rect">
            <a:avLst/>
          </a:prstGeom>
          <a:noFill/>
        </p:spPr>
        <p:txBody>
          <a:bodyPr wrap="none" lIns="91440" tIns="45720" rIns="91440" bIns="45720">
            <a:spAutoFit/>
          </a:bodyPr>
          <a:lstStyle/>
          <a:p>
            <a:pPr marL="457200" indent="-457200" algn="ctr">
              <a:buFont typeface="Wingdings" panose="05000000000000000000" pitchFamily="2" charset="2"/>
              <a:buChar char="p"/>
            </a:pPr>
            <a:r>
              <a:rPr lang="en-US" altLang="zh-CN" sz="2800" dirty="0">
                <a:ln w="0"/>
                <a:effectLst>
                  <a:outerShdw blurRad="38100" dist="19050" dir="2700000" algn="tl" rotWithShape="0">
                    <a:schemeClr val="dk1">
                      <a:alpha val="40000"/>
                    </a:schemeClr>
                  </a:outerShdw>
                </a:effectLst>
              </a:rPr>
              <a:t>1952</a:t>
            </a:r>
            <a:r>
              <a:rPr lang="zh-CN" altLang="en-US" sz="2800" dirty="0">
                <a:ln w="0"/>
                <a:effectLst>
                  <a:outerShdw blurRad="38100" dist="19050" dir="2700000" algn="tl" rotWithShape="0">
                    <a:schemeClr val="dk1">
                      <a:alpha val="40000"/>
                    </a:schemeClr>
                  </a:outerShdw>
                </a:effectLst>
              </a:rPr>
              <a:t>年全国</a:t>
            </a:r>
            <a:r>
              <a:rPr lang="zh-CN" altLang="en-US" sz="2800" dirty="0" smtClean="0">
                <a:ln w="0"/>
                <a:effectLst>
                  <a:outerShdw blurRad="38100" dist="19050" dir="2700000" algn="tl" rotWithShape="0">
                    <a:schemeClr val="dk1">
                      <a:alpha val="40000"/>
                    </a:schemeClr>
                  </a:outerShdw>
                </a:effectLst>
              </a:rPr>
              <a:t>开展“三反”</a:t>
            </a:r>
            <a:r>
              <a:rPr lang="zh-CN" altLang="en-US" sz="2800" dirty="0">
                <a:ln w="0"/>
                <a:effectLst>
                  <a:outerShdw blurRad="38100" dist="19050" dir="2700000" algn="tl" rotWithShape="0">
                    <a:schemeClr val="dk1">
                      <a:alpha val="40000"/>
                    </a:schemeClr>
                  </a:outerShdw>
                </a:effectLst>
              </a:rPr>
              <a:t>运动</a:t>
            </a:r>
            <a:endParaRPr lang="zh-CN" altLang="en-US" sz="2800" b="0" cap="none" spc="0" dirty="0">
              <a:ln w="0"/>
              <a:solidFill>
                <a:schemeClr val="tx1"/>
              </a:solidFill>
              <a:effectLst>
                <a:outerShdw blurRad="38100" dist="19050" dir="2700000" algn="tl" rotWithShape="0">
                  <a:schemeClr val="dk1">
                    <a:alpha val="40000"/>
                  </a:schemeClr>
                </a:outerShdw>
              </a:effectLst>
            </a:endParaRPr>
          </a:p>
        </p:txBody>
      </p:sp>
      <p:sp>
        <p:nvSpPr>
          <p:cNvPr id="10" name="矩形 9"/>
          <p:cNvSpPr/>
          <p:nvPr/>
        </p:nvSpPr>
        <p:spPr>
          <a:xfrm>
            <a:off x="5685239" y="5299210"/>
            <a:ext cx="5324370" cy="523220"/>
          </a:xfrm>
          <a:prstGeom prst="rect">
            <a:avLst/>
          </a:prstGeom>
          <a:noFill/>
        </p:spPr>
        <p:txBody>
          <a:bodyPr wrap="square" lIns="91440" tIns="45720" rIns="91440" bIns="45720">
            <a:spAutoFit/>
          </a:bodyPr>
          <a:lstStyle/>
          <a:p>
            <a:pPr marL="457200" indent="-457200" algn="ctr">
              <a:buFont typeface="Wingdings" panose="05000000000000000000" pitchFamily="2" charset="2"/>
              <a:buChar char="p"/>
            </a:pPr>
            <a:r>
              <a:rPr lang="en-US" altLang="zh-CN" sz="2800" dirty="0" smtClean="0">
                <a:ln w="0"/>
                <a:effectLst>
                  <a:outerShdw blurRad="38100" dist="19050" dir="2700000" algn="tl" rotWithShape="0">
                    <a:schemeClr val="dk1">
                      <a:alpha val="40000"/>
                    </a:schemeClr>
                  </a:outerShdw>
                </a:effectLst>
              </a:rPr>
              <a:t>1956</a:t>
            </a:r>
            <a:r>
              <a:rPr lang="zh-CN" altLang="en-US" sz="2800" dirty="0" smtClean="0">
                <a:ln w="0"/>
                <a:effectLst>
                  <a:outerShdw blurRad="38100" dist="19050" dir="2700000" algn="tl" rotWithShape="0">
                    <a:schemeClr val="dk1">
                      <a:alpha val="40000"/>
                    </a:schemeClr>
                  </a:outerShdw>
                </a:effectLst>
              </a:rPr>
              <a:t>年党</a:t>
            </a:r>
            <a:r>
              <a:rPr lang="zh-CN" altLang="en-US" sz="2800" dirty="0">
                <a:ln w="0"/>
                <a:effectLst>
                  <a:outerShdw blurRad="38100" dist="19050" dir="2700000" algn="tl" rotWithShape="0">
                    <a:schemeClr val="dk1">
                      <a:alpha val="40000"/>
                    </a:schemeClr>
                  </a:outerShdw>
                </a:effectLst>
              </a:rPr>
              <a:t>的八届二中</a:t>
            </a:r>
            <a:r>
              <a:rPr lang="zh-CN" altLang="en-US" sz="2800" dirty="0" smtClean="0">
                <a:ln w="0"/>
                <a:effectLst>
                  <a:outerShdw blurRad="38100" dist="19050" dir="2700000" algn="tl" rotWithShape="0">
                    <a:schemeClr val="dk1">
                      <a:alpha val="40000"/>
                    </a:schemeClr>
                  </a:outerShdw>
                </a:effectLst>
              </a:rPr>
              <a:t>全会召开</a:t>
            </a:r>
            <a:endParaRPr lang="zh-CN" altLang="en-US" sz="2800" b="0" cap="none" spc="0" dirty="0">
              <a:ln w="0"/>
              <a:solidFill>
                <a:schemeClr val="tx1"/>
              </a:solidFill>
              <a:effectLst>
                <a:outerShdw blurRad="38100" dist="19050" dir="2700000" algn="tl" rotWithShape="0">
                  <a:schemeClr val="dk1">
                    <a:alpha val="40000"/>
                  </a:schemeClr>
                </a:outerShdw>
              </a:effectLst>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0011" y="1742360"/>
            <a:ext cx="5047778" cy="2268992"/>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705" y="1742360"/>
            <a:ext cx="5080000" cy="3962400"/>
          </a:xfrm>
          <a:prstGeom prst="rect">
            <a:avLst/>
          </a:prstGeom>
        </p:spPr>
      </p:pic>
    </p:spTree>
    <p:extLst>
      <p:ext uri="{BB962C8B-B14F-4D97-AF65-F5344CB8AC3E}">
        <p14:creationId xmlns:p14="http://schemas.microsoft.com/office/powerpoint/2010/main" val="2926445127"/>
      </p:ext>
    </p:extLst>
  </p:cSld>
  <p:clrMapOvr>
    <a:masterClrMapping/>
  </p:clrMapOvr>
  <p:transition spd="slow">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1"/>
          <p:nvPr/>
        </p:nvSpPr>
        <p:spPr>
          <a:xfrm>
            <a:off x="289110" y="1104079"/>
            <a:ext cx="11573375" cy="660245"/>
          </a:xfrm>
          <a:prstGeom prst="rect">
            <a:avLst/>
          </a:prstGeom>
          <a:noFill/>
        </p:spPr>
        <p:txBody>
          <a:bodyPr wrap="square" rtlCol="0">
            <a:spAutoFit/>
          </a:bodyPr>
          <a:lstStyle/>
          <a:p>
            <a:pPr algn="ctr">
              <a:lnSpc>
                <a:spcPct val="110000"/>
              </a:lnSpc>
            </a:pPr>
            <a:r>
              <a:rPr lang="zh-CN" altLang="en-US" sz="3355" b="1" dirty="0">
                <a:solidFill>
                  <a:srgbClr val="C00000"/>
                </a:solidFill>
                <a:latin typeface="腾祥铁山楷书简" panose="01010104010101010101" pitchFamily="2" charset="-122"/>
                <a:ea typeface="腾祥铁山楷书简" panose="01010104010101010101" pitchFamily="2" charset="-122"/>
                <a:sym typeface="+mn-ea"/>
              </a:rPr>
              <a:t>改革开放和社会主义现代化建设</a:t>
            </a:r>
            <a:r>
              <a:rPr lang="zh-CN" altLang="en-US" sz="3355" b="1" dirty="0" smtClean="0">
                <a:solidFill>
                  <a:srgbClr val="C00000"/>
                </a:solidFill>
                <a:latin typeface="腾祥铁山楷书简" panose="01010104010101010101" pitchFamily="2" charset="-122"/>
                <a:ea typeface="腾祥铁山楷书简" panose="01010104010101010101" pitchFamily="2" charset="-122"/>
                <a:sym typeface="+mn-ea"/>
              </a:rPr>
              <a:t>新时期：</a:t>
            </a:r>
            <a:r>
              <a:rPr lang="zh-CN" altLang="en-US" sz="3355" b="1" dirty="0" smtClean="0">
                <a:latin typeface="华文行楷" panose="02010800040101010101" pitchFamily="2" charset="-122"/>
                <a:ea typeface="华文行楷" panose="02010800040101010101" pitchFamily="2" charset="-122"/>
                <a:sym typeface="+mn-ea"/>
              </a:rPr>
              <a:t>逐步健全 逐渐完善</a:t>
            </a:r>
            <a:endParaRPr lang="zh-CN" altLang="en-US" sz="3355" b="1" dirty="0">
              <a:latin typeface="华文行楷" panose="02010800040101010101" pitchFamily="2" charset="-122"/>
              <a:ea typeface="华文行楷" panose="02010800040101010101" pitchFamily="2" charset="-122"/>
              <a:sym typeface="+mn-ea"/>
            </a:endParaRPr>
          </a:p>
        </p:txBody>
      </p:sp>
      <p:sp>
        <p:nvSpPr>
          <p:cNvPr id="4" name="任意多边形 30"/>
          <p:cNvSpPr/>
          <p:nvPr/>
        </p:nvSpPr>
        <p:spPr>
          <a:xfrm flipV="1">
            <a:off x="685799" y="725597"/>
            <a:ext cx="11520000" cy="396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latin typeface="Arial" panose="020B0604020202020204" pitchFamily="34" charset="0"/>
              <a:ea typeface="微软雅黑" panose="020B0503020204020204" charset="-122"/>
              <a:sym typeface="Arial" panose="020B0604020202020204" pitchFamily="34" charset="0"/>
            </a:endParaRPr>
          </a:p>
        </p:txBody>
      </p:sp>
      <p:sp>
        <p:nvSpPr>
          <p:cNvPr id="5" name="任意多边形 31"/>
          <p:cNvSpPr/>
          <p:nvPr/>
        </p:nvSpPr>
        <p:spPr>
          <a:xfrm>
            <a:off x="0" y="236409"/>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solidFill>
                <a:srgbClr val="7EC234"/>
              </a:solidFill>
              <a:latin typeface="Arial" panose="020B0604020202020204" pitchFamily="34" charset="0"/>
              <a:ea typeface="微软雅黑" panose="020B0503020204020204" charset="-122"/>
              <a:sym typeface="Arial" panose="020B0604020202020204" pitchFamily="34" charset="0"/>
            </a:endParaRPr>
          </a:p>
        </p:txBody>
      </p:sp>
      <p:pic>
        <p:nvPicPr>
          <p:cNvPr id="44" name="Picture 3" descr="C:\Users\Administrator\Desktop\党政机关\素材\党徽\Nipic_5916570_2012061822032932139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0535" y="-116840"/>
            <a:ext cx="971550" cy="882015"/>
          </a:xfrm>
          <a:prstGeom prst="rect">
            <a:avLst/>
          </a:prstGeom>
          <a:noFill/>
          <a:extLst>
            <a:ext uri="{909E8E84-426E-40DD-AFC4-6F175D3DCCD1}">
              <a14:hiddenFill xmlns:a14="http://schemas.microsoft.com/office/drawing/2010/main">
                <a:solidFill>
                  <a:srgbClr val="FFFFFF"/>
                </a:solidFill>
              </a14:hiddenFill>
            </a:ext>
          </a:extLst>
        </p:spPr>
      </p:pic>
      <p:sp>
        <p:nvSpPr>
          <p:cNvPr id="33" name="文本框 32"/>
          <p:cNvSpPr txBox="1"/>
          <p:nvPr/>
        </p:nvSpPr>
        <p:spPr>
          <a:xfrm>
            <a:off x="289111" y="150079"/>
            <a:ext cx="5640897" cy="660245"/>
          </a:xfrm>
          <a:prstGeom prst="rect">
            <a:avLst/>
          </a:prstGeom>
          <a:noFill/>
        </p:spPr>
        <p:txBody>
          <a:bodyPr wrap="square" rtlCol="0">
            <a:spAutoFit/>
          </a:bodyPr>
          <a:lstStyle/>
          <a:p>
            <a:pPr algn="ctr">
              <a:lnSpc>
                <a:spcPct val="110000"/>
              </a:lnSpc>
            </a:pPr>
            <a:r>
              <a:rPr lang="zh-CN" altLang="en-US" sz="3355" b="1" dirty="0">
                <a:solidFill>
                  <a:srgbClr val="C00000"/>
                </a:solidFill>
                <a:latin typeface="微软雅黑" panose="020B0503020204020204" charset="-122"/>
                <a:ea typeface="微软雅黑" panose="020B0503020204020204" charset="-122"/>
                <a:sym typeface="+mn-ea"/>
              </a:rPr>
              <a:t>党的作风建设历史简要回顾</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3060" y="1886269"/>
            <a:ext cx="2739276" cy="2027064"/>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454" y="1880425"/>
            <a:ext cx="2660253" cy="2074998"/>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0689" y="1880425"/>
            <a:ext cx="2498014" cy="2038752"/>
          </a:xfrm>
          <a:prstGeom prst="rect">
            <a:avLst/>
          </a:prstGeom>
        </p:spPr>
      </p:pic>
      <p:sp>
        <p:nvSpPr>
          <p:cNvPr id="8" name="矩形 7"/>
          <p:cNvSpPr/>
          <p:nvPr/>
        </p:nvSpPr>
        <p:spPr>
          <a:xfrm>
            <a:off x="856734" y="4224801"/>
            <a:ext cx="11005751" cy="646331"/>
          </a:xfrm>
          <a:prstGeom prst="rect">
            <a:avLst/>
          </a:prstGeom>
          <a:noFill/>
        </p:spPr>
        <p:txBody>
          <a:bodyPr wrap="square" lIns="91440" tIns="45720" rIns="91440" bIns="45720">
            <a:spAutoFit/>
          </a:bodyPr>
          <a:lstStyle/>
          <a:p>
            <a:pPr marL="285750" indent="-285750">
              <a:buFont typeface="Wingdings" panose="05000000000000000000" pitchFamily="2" charset="2"/>
              <a:buChar char="Ø"/>
            </a:pPr>
            <a:r>
              <a:rPr lang="zh-CN" altLang="en-US" dirty="0">
                <a:ln w="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邓小平同志强调，要解放思想、实事求是、艰苦奋斗，克服形式主义、官僚主义与家长制作风，高级干部要带头发扬党的优良传统</a:t>
            </a:r>
            <a:r>
              <a:rPr lang="zh-CN" altLang="en-US" dirty="0">
                <a:ln w="0"/>
                <a:effectLst>
                  <a:outerShdw blurRad="38100" dist="19050" dir="2700000" algn="tl" rotWithShape="0">
                    <a:schemeClr val="dk1">
                      <a:alpha val="40000"/>
                    </a:schemeClr>
                  </a:outerShdw>
                </a:effectLst>
              </a:rPr>
              <a:t>。</a:t>
            </a:r>
            <a:endParaRPr lang="zh-CN" altLang="en-US" b="0" cap="none" spc="0" dirty="0">
              <a:ln w="0"/>
              <a:solidFill>
                <a:schemeClr val="tx1"/>
              </a:solidFill>
              <a:effectLst>
                <a:outerShdw blurRad="38100" dist="19050" dir="2700000" algn="tl" rotWithShape="0">
                  <a:schemeClr val="dk1">
                    <a:alpha val="40000"/>
                  </a:schemeClr>
                </a:outerShdw>
              </a:effectLst>
            </a:endParaRPr>
          </a:p>
        </p:txBody>
      </p:sp>
      <p:sp>
        <p:nvSpPr>
          <p:cNvPr id="39" name="矩形 38"/>
          <p:cNvSpPr/>
          <p:nvPr/>
        </p:nvSpPr>
        <p:spPr>
          <a:xfrm>
            <a:off x="856734" y="4980409"/>
            <a:ext cx="11005751" cy="646331"/>
          </a:xfrm>
          <a:prstGeom prst="rect">
            <a:avLst/>
          </a:prstGeom>
          <a:noFill/>
        </p:spPr>
        <p:txBody>
          <a:bodyPr wrap="square" lIns="91440" tIns="45720" rIns="91440" bIns="45720">
            <a:spAutoFit/>
          </a:bodyPr>
          <a:lstStyle/>
          <a:p>
            <a:pPr marL="285750" indent="-285750">
              <a:buFont typeface="Wingdings" panose="05000000000000000000" pitchFamily="2" charset="2"/>
              <a:buChar char="Ø"/>
            </a:pPr>
            <a:r>
              <a:rPr lang="zh-CN" altLang="en-US" dirty="0">
                <a:ln w="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江泽民同志</a:t>
            </a:r>
            <a:r>
              <a:rPr lang="zh-CN" altLang="en-US" dirty="0" smtClean="0">
                <a:ln w="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强调，全党</a:t>
            </a:r>
            <a:r>
              <a:rPr lang="zh-CN" altLang="en-US" dirty="0">
                <a:ln w="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上下，全国上下，必须狠刹形式主义、官僚主义的</a:t>
            </a:r>
            <a:r>
              <a:rPr lang="zh-CN" altLang="en-US" dirty="0" smtClean="0">
                <a:ln w="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歪风，</a:t>
            </a:r>
            <a:r>
              <a:rPr lang="zh-CN" altLang="en-US" dirty="0">
                <a:ln w="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并提出“八个坚持、八个反对”的要求，顺应了党的建设新形势新任务</a:t>
            </a:r>
            <a:r>
              <a:rPr lang="zh-CN" altLang="en-US" dirty="0">
                <a:ln w="0"/>
                <a:effectLst>
                  <a:outerShdw blurRad="38100" dist="19050" dir="2700000" algn="tl" rotWithShape="0">
                    <a:schemeClr val="dk1">
                      <a:alpha val="40000"/>
                    </a:schemeClr>
                  </a:outerShdw>
                </a:effectLst>
              </a:rPr>
              <a:t>。</a:t>
            </a:r>
            <a:endParaRPr lang="zh-CN" altLang="en-US" b="0" cap="none" spc="0" dirty="0">
              <a:ln w="0"/>
              <a:solidFill>
                <a:schemeClr val="tx1"/>
              </a:solidFill>
              <a:effectLst>
                <a:outerShdw blurRad="38100" dist="19050" dir="2700000" algn="tl" rotWithShape="0">
                  <a:schemeClr val="dk1">
                    <a:alpha val="40000"/>
                  </a:schemeClr>
                </a:outerShdw>
              </a:effectLst>
            </a:endParaRPr>
          </a:p>
        </p:txBody>
      </p:sp>
      <p:sp>
        <p:nvSpPr>
          <p:cNvPr id="40" name="矩形 39"/>
          <p:cNvSpPr/>
          <p:nvPr/>
        </p:nvSpPr>
        <p:spPr>
          <a:xfrm>
            <a:off x="856734" y="5769569"/>
            <a:ext cx="11005751" cy="646331"/>
          </a:xfrm>
          <a:prstGeom prst="rect">
            <a:avLst/>
          </a:prstGeom>
          <a:noFill/>
        </p:spPr>
        <p:txBody>
          <a:bodyPr wrap="square" lIns="91440" tIns="45720" rIns="91440" bIns="45720">
            <a:spAutoFit/>
          </a:bodyPr>
          <a:lstStyle/>
          <a:p>
            <a:pPr marL="285750" indent="-285750">
              <a:buFont typeface="Wingdings" panose="05000000000000000000" pitchFamily="2" charset="2"/>
              <a:buChar char="Ø"/>
            </a:pPr>
            <a:r>
              <a:rPr lang="zh-CN" altLang="en-US" dirty="0">
                <a:ln w="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胡锦涛同志</a:t>
            </a:r>
            <a:r>
              <a:rPr lang="zh-CN" altLang="en-US" dirty="0" smtClean="0">
                <a:ln w="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强调，要</a:t>
            </a:r>
            <a:r>
              <a:rPr lang="zh-CN" altLang="en-US" dirty="0">
                <a:ln w="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牢记“两个务必”，大兴密切联系群众、求真务实、艰苦奋斗、批评与自我批评之风，坚持权为民所用、情为民所系、利为民所谋，坚持问政于民、问需于民、问计于民。</a:t>
            </a:r>
            <a:endParaRPr lang="zh-CN" altLang="en-US" b="0" cap="none" spc="0" dirty="0">
              <a:ln w="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02122025"/>
      </p:ext>
    </p:extLst>
  </p:cSld>
  <p:clrMapOvr>
    <a:masterClrMapping/>
  </p:clrMapOvr>
  <p:transition spd="slow">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1"/>
          <p:nvPr/>
        </p:nvSpPr>
        <p:spPr>
          <a:xfrm>
            <a:off x="1383961" y="1104079"/>
            <a:ext cx="9413828" cy="660245"/>
          </a:xfrm>
          <a:prstGeom prst="rect">
            <a:avLst/>
          </a:prstGeom>
          <a:noFill/>
        </p:spPr>
        <p:txBody>
          <a:bodyPr wrap="square" rtlCol="0">
            <a:spAutoFit/>
          </a:bodyPr>
          <a:lstStyle/>
          <a:p>
            <a:pPr algn="ctr">
              <a:lnSpc>
                <a:spcPct val="110000"/>
              </a:lnSpc>
            </a:pPr>
            <a:r>
              <a:rPr lang="zh-CN" altLang="en-US" sz="3355" b="1" dirty="0">
                <a:solidFill>
                  <a:srgbClr val="C00000"/>
                </a:solidFill>
                <a:latin typeface="腾祥铁山楷书简" panose="01010104010101010101" pitchFamily="2" charset="-122"/>
                <a:ea typeface="腾祥铁山楷书简" panose="01010104010101010101" pitchFamily="2" charset="-122"/>
                <a:sym typeface="+mn-ea"/>
              </a:rPr>
              <a:t>中国特色社会主义</a:t>
            </a:r>
            <a:r>
              <a:rPr lang="zh-CN" altLang="en-US" sz="3355" b="1" dirty="0" smtClean="0">
                <a:solidFill>
                  <a:srgbClr val="C00000"/>
                </a:solidFill>
                <a:latin typeface="腾祥铁山楷书简" panose="01010104010101010101" pitchFamily="2" charset="-122"/>
                <a:ea typeface="腾祥铁山楷书简" panose="01010104010101010101" pitchFamily="2" charset="-122"/>
                <a:sym typeface="+mn-ea"/>
              </a:rPr>
              <a:t>新时代：</a:t>
            </a:r>
            <a:r>
              <a:rPr lang="zh-CN" altLang="en-US" sz="3355" b="1" dirty="0" smtClean="0">
                <a:latin typeface="华文行楷" panose="02010800040101010101" pitchFamily="2" charset="-122"/>
                <a:ea typeface="华文行楷" panose="02010800040101010101" pitchFamily="2" charset="-122"/>
                <a:sym typeface="+mn-ea"/>
              </a:rPr>
              <a:t>巩固提升 日臻成熟</a:t>
            </a:r>
            <a:endParaRPr lang="zh-CN" altLang="en-US" sz="3355" b="1" dirty="0">
              <a:latin typeface="华文行楷" panose="02010800040101010101" pitchFamily="2" charset="-122"/>
              <a:ea typeface="华文行楷" panose="02010800040101010101" pitchFamily="2" charset="-122"/>
              <a:sym typeface="+mn-ea"/>
            </a:endParaRPr>
          </a:p>
        </p:txBody>
      </p:sp>
      <p:sp>
        <p:nvSpPr>
          <p:cNvPr id="4" name="任意多边形 30"/>
          <p:cNvSpPr/>
          <p:nvPr/>
        </p:nvSpPr>
        <p:spPr>
          <a:xfrm flipV="1">
            <a:off x="685799" y="725597"/>
            <a:ext cx="11520000" cy="396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latin typeface="Arial" panose="020B0604020202020204" pitchFamily="34" charset="0"/>
              <a:ea typeface="微软雅黑" panose="020B0503020204020204" charset="-122"/>
              <a:sym typeface="Arial" panose="020B0604020202020204" pitchFamily="34" charset="0"/>
            </a:endParaRPr>
          </a:p>
        </p:txBody>
      </p:sp>
      <p:sp>
        <p:nvSpPr>
          <p:cNvPr id="5" name="任意多边形 31"/>
          <p:cNvSpPr/>
          <p:nvPr/>
        </p:nvSpPr>
        <p:spPr>
          <a:xfrm>
            <a:off x="0" y="236409"/>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solidFill>
                <a:srgbClr val="7EC234"/>
              </a:solidFill>
              <a:latin typeface="Arial" panose="020B0604020202020204" pitchFamily="34" charset="0"/>
              <a:ea typeface="微软雅黑" panose="020B0503020204020204" charset="-122"/>
              <a:sym typeface="Arial" panose="020B0604020202020204" pitchFamily="34" charset="0"/>
            </a:endParaRPr>
          </a:p>
        </p:txBody>
      </p:sp>
      <p:pic>
        <p:nvPicPr>
          <p:cNvPr id="44" name="Picture 3" descr="C:\Users\Administrator\Desktop\党政机关\素材\党徽\Nipic_5916570_2012061822032932139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0535" y="-116840"/>
            <a:ext cx="971550" cy="882015"/>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组合 44"/>
          <p:cNvGrpSpPr/>
          <p:nvPr/>
        </p:nvGrpSpPr>
        <p:grpSpPr>
          <a:xfrm>
            <a:off x="3590725" y="2732322"/>
            <a:ext cx="2452743" cy="3215129"/>
            <a:chOff x="982132" y="1220145"/>
            <a:chExt cx="3359149" cy="3576884"/>
          </a:xfrm>
        </p:grpSpPr>
        <p:grpSp>
          <p:nvGrpSpPr>
            <p:cNvPr id="46" name="组合 45"/>
            <p:cNvGrpSpPr/>
            <p:nvPr/>
          </p:nvGrpSpPr>
          <p:grpSpPr bwMode="auto">
            <a:xfrm>
              <a:off x="982132" y="1220145"/>
              <a:ext cx="3359149" cy="3576884"/>
              <a:chOff x="971599" y="1710657"/>
              <a:chExt cx="2520281" cy="2682687"/>
            </a:xfrm>
          </p:grpSpPr>
          <p:sp>
            <p:nvSpPr>
              <p:cNvPr id="54" name="等腰三角形 11"/>
              <p:cNvSpPr/>
              <p:nvPr/>
            </p:nvSpPr>
            <p:spPr>
              <a:xfrm>
                <a:off x="971599" y="2427815"/>
                <a:ext cx="370023" cy="593730"/>
              </a:xfrm>
              <a:custGeom>
                <a:avLst/>
                <a:gdLst>
                  <a:gd name="connsiteX0" fmla="*/ 0 w 576064"/>
                  <a:gd name="connsiteY0" fmla="*/ 612068 h 612068"/>
                  <a:gd name="connsiteX1" fmla="*/ 288032 w 576064"/>
                  <a:gd name="connsiteY1" fmla="*/ 0 h 612068"/>
                  <a:gd name="connsiteX2" fmla="*/ 576064 w 576064"/>
                  <a:gd name="connsiteY2" fmla="*/ 612068 h 612068"/>
                  <a:gd name="connsiteX3" fmla="*/ 0 w 576064"/>
                  <a:gd name="connsiteY3" fmla="*/ 612068 h 612068"/>
                  <a:gd name="connsiteX0-1" fmla="*/ 0 w 576064"/>
                  <a:gd name="connsiteY0-2" fmla="*/ 612068 h 612068"/>
                  <a:gd name="connsiteX1-3" fmla="*/ 2665 w 576064"/>
                  <a:gd name="connsiteY1-4" fmla="*/ 0 h 612068"/>
                  <a:gd name="connsiteX2-5" fmla="*/ 576064 w 576064"/>
                  <a:gd name="connsiteY2-6" fmla="*/ 612068 h 612068"/>
                  <a:gd name="connsiteX3-7" fmla="*/ 0 w 576064"/>
                  <a:gd name="connsiteY3-8" fmla="*/ 612068 h 612068"/>
                  <a:gd name="connsiteX0-9" fmla="*/ 0 w 576064"/>
                  <a:gd name="connsiteY0-10" fmla="*/ 431029 h 612068"/>
                  <a:gd name="connsiteX1-11" fmla="*/ 2665 w 576064"/>
                  <a:gd name="connsiteY1-12" fmla="*/ 0 h 612068"/>
                  <a:gd name="connsiteX2-13" fmla="*/ 576064 w 576064"/>
                  <a:gd name="connsiteY2-14" fmla="*/ 612068 h 612068"/>
                  <a:gd name="connsiteX3-15" fmla="*/ 0 w 576064"/>
                  <a:gd name="connsiteY3-16" fmla="*/ 431029 h 612068"/>
                  <a:gd name="connsiteX0-17" fmla="*/ 0 w 370477"/>
                  <a:gd name="connsiteY0-18" fmla="*/ 431029 h 593657"/>
                  <a:gd name="connsiteX1-19" fmla="*/ 2665 w 370477"/>
                  <a:gd name="connsiteY1-20" fmla="*/ 0 h 593657"/>
                  <a:gd name="connsiteX2-21" fmla="*/ 370477 w 370477"/>
                  <a:gd name="connsiteY2-22" fmla="*/ 593657 h 593657"/>
                  <a:gd name="connsiteX3-23" fmla="*/ 0 w 370477"/>
                  <a:gd name="connsiteY3-24" fmla="*/ 431029 h 593657"/>
                </a:gdLst>
                <a:ahLst/>
                <a:cxnLst>
                  <a:cxn ang="0">
                    <a:pos x="connsiteX0-1" y="connsiteY0-2"/>
                  </a:cxn>
                  <a:cxn ang="0">
                    <a:pos x="connsiteX1-3" y="connsiteY1-4"/>
                  </a:cxn>
                  <a:cxn ang="0">
                    <a:pos x="connsiteX2-5" y="connsiteY2-6"/>
                  </a:cxn>
                  <a:cxn ang="0">
                    <a:pos x="connsiteX3-7" y="connsiteY3-8"/>
                  </a:cxn>
                </a:cxnLst>
                <a:rect l="l" t="t" r="r" b="b"/>
                <a:pathLst>
                  <a:path w="370477" h="593657">
                    <a:moveTo>
                      <a:pt x="0" y="431029"/>
                    </a:moveTo>
                    <a:cubicBezTo>
                      <a:pt x="888" y="227006"/>
                      <a:pt x="1777" y="204023"/>
                      <a:pt x="2665" y="0"/>
                    </a:cubicBezTo>
                    <a:lnTo>
                      <a:pt x="370477" y="593657"/>
                    </a:lnTo>
                    <a:lnTo>
                      <a:pt x="0" y="431029"/>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55" name="等腰三角形 11"/>
              <p:cNvSpPr/>
              <p:nvPr/>
            </p:nvSpPr>
            <p:spPr>
              <a:xfrm flipH="1">
                <a:off x="3121857" y="2427815"/>
                <a:ext cx="370023" cy="593730"/>
              </a:xfrm>
              <a:custGeom>
                <a:avLst/>
                <a:gdLst>
                  <a:gd name="connsiteX0" fmla="*/ 0 w 576064"/>
                  <a:gd name="connsiteY0" fmla="*/ 612068 h 612068"/>
                  <a:gd name="connsiteX1" fmla="*/ 288032 w 576064"/>
                  <a:gd name="connsiteY1" fmla="*/ 0 h 612068"/>
                  <a:gd name="connsiteX2" fmla="*/ 576064 w 576064"/>
                  <a:gd name="connsiteY2" fmla="*/ 612068 h 612068"/>
                  <a:gd name="connsiteX3" fmla="*/ 0 w 576064"/>
                  <a:gd name="connsiteY3" fmla="*/ 612068 h 612068"/>
                  <a:gd name="connsiteX0-1" fmla="*/ 0 w 576064"/>
                  <a:gd name="connsiteY0-2" fmla="*/ 612068 h 612068"/>
                  <a:gd name="connsiteX1-3" fmla="*/ 2665 w 576064"/>
                  <a:gd name="connsiteY1-4" fmla="*/ 0 h 612068"/>
                  <a:gd name="connsiteX2-5" fmla="*/ 576064 w 576064"/>
                  <a:gd name="connsiteY2-6" fmla="*/ 612068 h 612068"/>
                  <a:gd name="connsiteX3-7" fmla="*/ 0 w 576064"/>
                  <a:gd name="connsiteY3-8" fmla="*/ 612068 h 612068"/>
                  <a:gd name="connsiteX0-9" fmla="*/ 0 w 576064"/>
                  <a:gd name="connsiteY0-10" fmla="*/ 431029 h 612068"/>
                  <a:gd name="connsiteX1-11" fmla="*/ 2665 w 576064"/>
                  <a:gd name="connsiteY1-12" fmla="*/ 0 h 612068"/>
                  <a:gd name="connsiteX2-13" fmla="*/ 576064 w 576064"/>
                  <a:gd name="connsiteY2-14" fmla="*/ 612068 h 612068"/>
                  <a:gd name="connsiteX3-15" fmla="*/ 0 w 576064"/>
                  <a:gd name="connsiteY3-16" fmla="*/ 431029 h 612068"/>
                  <a:gd name="connsiteX0-17" fmla="*/ 0 w 370477"/>
                  <a:gd name="connsiteY0-18" fmla="*/ 431029 h 593657"/>
                  <a:gd name="connsiteX1-19" fmla="*/ 2665 w 370477"/>
                  <a:gd name="connsiteY1-20" fmla="*/ 0 h 593657"/>
                  <a:gd name="connsiteX2-21" fmla="*/ 370477 w 370477"/>
                  <a:gd name="connsiteY2-22" fmla="*/ 593657 h 593657"/>
                  <a:gd name="connsiteX3-23" fmla="*/ 0 w 370477"/>
                  <a:gd name="connsiteY3-24" fmla="*/ 431029 h 593657"/>
                </a:gdLst>
                <a:ahLst/>
                <a:cxnLst>
                  <a:cxn ang="0">
                    <a:pos x="connsiteX0-1" y="connsiteY0-2"/>
                  </a:cxn>
                  <a:cxn ang="0">
                    <a:pos x="connsiteX1-3" y="connsiteY1-4"/>
                  </a:cxn>
                  <a:cxn ang="0">
                    <a:pos x="connsiteX2-5" y="connsiteY2-6"/>
                  </a:cxn>
                  <a:cxn ang="0">
                    <a:pos x="connsiteX3-7" y="connsiteY3-8"/>
                  </a:cxn>
                </a:cxnLst>
                <a:rect l="l" t="t" r="r" b="b"/>
                <a:pathLst>
                  <a:path w="370477" h="593657">
                    <a:moveTo>
                      <a:pt x="0" y="431029"/>
                    </a:moveTo>
                    <a:cubicBezTo>
                      <a:pt x="888" y="227006"/>
                      <a:pt x="1777" y="204023"/>
                      <a:pt x="2665" y="0"/>
                    </a:cubicBezTo>
                    <a:lnTo>
                      <a:pt x="370477" y="593657"/>
                    </a:lnTo>
                    <a:lnTo>
                      <a:pt x="0" y="431029"/>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56" name="矩形 55"/>
              <p:cNvSpPr/>
              <p:nvPr/>
            </p:nvSpPr>
            <p:spPr>
              <a:xfrm>
                <a:off x="1187578" y="1710657"/>
                <a:ext cx="2088324" cy="2682687"/>
              </a:xfrm>
              <a:prstGeom prst="rect">
                <a:avLst/>
              </a:prstGeom>
              <a:noFill/>
              <a:ln w="12700" cap="flat" cmpd="sng" algn="ctr">
                <a:solidFill>
                  <a:srgbClr val="C00000"/>
                </a:solidFill>
                <a:prstDash val="solid"/>
              </a:ln>
              <a:effectLst>
                <a:outerShdw blurRad="152400" dist="63500" dir="8100000" algn="tr" rotWithShape="0">
                  <a:prstClr val="black">
                    <a:alpha val="26000"/>
                  </a:prstClr>
                </a:outerShdw>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57" name="矩形 56"/>
              <p:cNvSpPr/>
              <p:nvPr/>
            </p:nvSpPr>
            <p:spPr>
              <a:xfrm>
                <a:off x="971599" y="2427815"/>
                <a:ext cx="2520281" cy="4318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pic>
          <p:nvPicPr>
            <p:cNvPr id="47" name="图片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336799" y="1456004"/>
              <a:ext cx="668867" cy="56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Box 43"/>
            <p:cNvSpPr txBox="1">
              <a:spLocks noChangeArrowheads="1"/>
            </p:cNvSpPr>
            <p:nvPr/>
          </p:nvSpPr>
          <p:spPr bwMode="auto">
            <a:xfrm>
              <a:off x="1574799" y="2218680"/>
              <a:ext cx="21928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1218565"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smtClean="0">
                  <a:ln>
                    <a:noFill/>
                  </a:ln>
                  <a:solidFill>
                    <a:srgbClr val="FFFFFF"/>
                  </a:solidFill>
                  <a:effectLst/>
                  <a:uLnTx/>
                  <a:uFillTx/>
                  <a:latin typeface="微软雅黑" panose="020B0503020204020204" charset="-122"/>
                  <a:ea typeface="微软雅黑" panose="020B0503020204020204" charset="-122"/>
                  <a:cs typeface="+mn-cs"/>
                </a:rPr>
                <a:t>特点一</a:t>
              </a:r>
              <a:endParaRPr kumimoji="0" lang="zh-CN" altLang="en-US" sz="24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50" name="矩形 49"/>
            <p:cNvSpPr>
              <a:spLocks noChangeArrowheads="1"/>
            </p:cNvSpPr>
            <p:nvPr/>
          </p:nvSpPr>
          <p:spPr bwMode="auto">
            <a:xfrm>
              <a:off x="1360239" y="2948337"/>
              <a:ext cx="2620431"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fontAlgn="auto">
                <a:lnSpc>
                  <a:spcPct val="150000"/>
                </a:lnSpc>
                <a:spcAft>
                  <a:spcPts val="0"/>
                </a:spcAft>
                <a:defRPr/>
              </a:pPr>
              <a:r>
                <a:rPr lang="zh-CN" altLang="en-US" dirty="0" smtClean="0">
                  <a:solidFill>
                    <a:srgbClr val="C00000"/>
                  </a:solidFill>
                  <a:latin typeface="微软雅黑" panose="020B0503020204020204" charset="-122"/>
                  <a:ea typeface="微软雅黑" panose="020B0503020204020204" charset="-122"/>
                </a:rPr>
                <a:t>创造性</a:t>
              </a:r>
              <a:r>
                <a:rPr lang="zh-CN" altLang="en-US" dirty="0">
                  <a:solidFill>
                    <a:srgbClr val="C00000"/>
                  </a:solidFill>
                  <a:latin typeface="微软雅黑" panose="020B0503020204020204" charset="-122"/>
                  <a:ea typeface="微软雅黑" panose="020B0503020204020204" charset="-122"/>
                </a:rPr>
                <a:t>地提出从政治上认识和把握作风建设问题</a:t>
              </a:r>
              <a:r>
                <a:rPr lang="zh-CN" altLang="en-US" dirty="0" smtClean="0">
                  <a:solidFill>
                    <a:srgbClr val="C00000"/>
                  </a:solidFill>
                  <a:latin typeface="微软雅黑" panose="020B0503020204020204" charset="-122"/>
                  <a:ea typeface="微软雅黑" panose="020B0503020204020204" charset="-122"/>
                </a:rPr>
                <a:t>。</a:t>
              </a:r>
              <a:endParaRPr kumimoji="0" lang="zh-CN" altLang="en-US"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endParaRPr>
            </a:p>
          </p:txBody>
        </p:sp>
      </p:grpSp>
      <p:grpSp>
        <p:nvGrpSpPr>
          <p:cNvPr id="58" name="组合 57"/>
          <p:cNvGrpSpPr/>
          <p:nvPr/>
        </p:nvGrpSpPr>
        <p:grpSpPr>
          <a:xfrm>
            <a:off x="6245360" y="2737678"/>
            <a:ext cx="2605139" cy="3215129"/>
            <a:chOff x="982132" y="1220145"/>
            <a:chExt cx="3359149" cy="3576884"/>
          </a:xfrm>
        </p:grpSpPr>
        <p:grpSp>
          <p:nvGrpSpPr>
            <p:cNvPr id="59" name="组合 58"/>
            <p:cNvGrpSpPr/>
            <p:nvPr/>
          </p:nvGrpSpPr>
          <p:grpSpPr bwMode="auto">
            <a:xfrm>
              <a:off x="982132" y="1220145"/>
              <a:ext cx="3359149" cy="3576884"/>
              <a:chOff x="971599" y="1710657"/>
              <a:chExt cx="2520281" cy="2682687"/>
            </a:xfrm>
          </p:grpSpPr>
          <p:sp>
            <p:nvSpPr>
              <p:cNvPr id="63" name="等腰三角形 11"/>
              <p:cNvSpPr/>
              <p:nvPr/>
            </p:nvSpPr>
            <p:spPr>
              <a:xfrm>
                <a:off x="971599" y="2427815"/>
                <a:ext cx="370023" cy="593730"/>
              </a:xfrm>
              <a:custGeom>
                <a:avLst/>
                <a:gdLst>
                  <a:gd name="connsiteX0" fmla="*/ 0 w 576064"/>
                  <a:gd name="connsiteY0" fmla="*/ 612068 h 612068"/>
                  <a:gd name="connsiteX1" fmla="*/ 288032 w 576064"/>
                  <a:gd name="connsiteY1" fmla="*/ 0 h 612068"/>
                  <a:gd name="connsiteX2" fmla="*/ 576064 w 576064"/>
                  <a:gd name="connsiteY2" fmla="*/ 612068 h 612068"/>
                  <a:gd name="connsiteX3" fmla="*/ 0 w 576064"/>
                  <a:gd name="connsiteY3" fmla="*/ 612068 h 612068"/>
                  <a:gd name="connsiteX0-1" fmla="*/ 0 w 576064"/>
                  <a:gd name="connsiteY0-2" fmla="*/ 612068 h 612068"/>
                  <a:gd name="connsiteX1-3" fmla="*/ 2665 w 576064"/>
                  <a:gd name="connsiteY1-4" fmla="*/ 0 h 612068"/>
                  <a:gd name="connsiteX2-5" fmla="*/ 576064 w 576064"/>
                  <a:gd name="connsiteY2-6" fmla="*/ 612068 h 612068"/>
                  <a:gd name="connsiteX3-7" fmla="*/ 0 w 576064"/>
                  <a:gd name="connsiteY3-8" fmla="*/ 612068 h 612068"/>
                  <a:gd name="connsiteX0-9" fmla="*/ 0 w 576064"/>
                  <a:gd name="connsiteY0-10" fmla="*/ 431029 h 612068"/>
                  <a:gd name="connsiteX1-11" fmla="*/ 2665 w 576064"/>
                  <a:gd name="connsiteY1-12" fmla="*/ 0 h 612068"/>
                  <a:gd name="connsiteX2-13" fmla="*/ 576064 w 576064"/>
                  <a:gd name="connsiteY2-14" fmla="*/ 612068 h 612068"/>
                  <a:gd name="connsiteX3-15" fmla="*/ 0 w 576064"/>
                  <a:gd name="connsiteY3-16" fmla="*/ 431029 h 612068"/>
                  <a:gd name="connsiteX0-17" fmla="*/ 0 w 370477"/>
                  <a:gd name="connsiteY0-18" fmla="*/ 431029 h 593657"/>
                  <a:gd name="connsiteX1-19" fmla="*/ 2665 w 370477"/>
                  <a:gd name="connsiteY1-20" fmla="*/ 0 h 593657"/>
                  <a:gd name="connsiteX2-21" fmla="*/ 370477 w 370477"/>
                  <a:gd name="connsiteY2-22" fmla="*/ 593657 h 593657"/>
                  <a:gd name="connsiteX3-23" fmla="*/ 0 w 370477"/>
                  <a:gd name="connsiteY3-24" fmla="*/ 431029 h 593657"/>
                </a:gdLst>
                <a:ahLst/>
                <a:cxnLst>
                  <a:cxn ang="0">
                    <a:pos x="connsiteX0-1" y="connsiteY0-2"/>
                  </a:cxn>
                  <a:cxn ang="0">
                    <a:pos x="connsiteX1-3" y="connsiteY1-4"/>
                  </a:cxn>
                  <a:cxn ang="0">
                    <a:pos x="connsiteX2-5" y="connsiteY2-6"/>
                  </a:cxn>
                  <a:cxn ang="0">
                    <a:pos x="connsiteX3-7" y="connsiteY3-8"/>
                  </a:cxn>
                </a:cxnLst>
                <a:rect l="l" t="t" r="r" b="b"/>
                <a:pathLst>
                  <a:path w="370477" h="593657">
                    <a:moveTo>
                      <a:pt x="0" y="431029"/>
                    </a:moveTo>
                    <a:cubicBezTo>
                      <a:pt x="888" y="227006"/>
                      <a:pt x="1777" y="204023"/>
                      <a:pt x="2665" y="0"/>
                    </a:cubicBezTo>
                    <a:lnTo>
                      <a:pt x="370477" y="593657"/>
                    </a:lnTo>
                    <a:lnTo>
                      <a:pt x="0" y="431029"/>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64" name="等腰三角形 11"/>
              <p:cNvSpPr/>
              <p:nvPr/>
            </p:nvSpPr>
            <p:spPr>
              <a:xfrm flipH="1">
                <a:off x="3121857" y="2427815"/>
                <a:ext cx="370023" cy="593730"/>
              </a:xfrm>
              <a:custGeom>
                <a:avLst/>
                <a:gdLst>
                  <a:gd name="connsiteX0" fmla="*/ 0 w 576064"/>
                  <a:gd name="connsiteY0" fmla="*/ 612068 h 612068"/>
                  <a:gd name="connsiteX1" fmla="*/ 288032 w 576064"/>
                  <a:gd name="connsiteY1" fmla="*/ 0 h 612068"/>
                  <a:gd name="connsiteX2" fmla="*/ 576064 w 576064"/>
                  <a:gd name="connsiteY2" fmla="*/ 612068 h 612068"/>
                  <a:gd name="connsiteX3" fmla="*/ 0 w 576064"/>
                  <a:gd name="connsiteY3" fmla="*/ 612068 h 612068"/>
                  <a:gd name="connsiteX0-1" fmla="*/ 0 w 576064"/>
                  <a:gd name="connsiteY0-2" fmla="*/ 612068 h 612068"/>
                  <a:gd name="connsiteX1-3" fmla="*/ 2665 w 576064"/>
                  <a:gd name="connsiteY1-4" fmla="*/ 0 h 612068"/>
                  <a:gd name="connsiteX2-5" fmla="*/ 576064 w 576064"/>
                  <a:gd name="connsiteY2-6" fmla="*/ 612068 h 612068"/>
                  <a:gd name="connsiteX3-7" fmla="*/ 0 w 576064"/>
                  <a:gd name="connsiteY3-8" fmla="*/ 612068 h 612068"/>
                  <a:gd name="connsiteX0-9" fmla="*/ 0 w 576064"/>
                  <a:gd name="connsiteY0-10" fmla="*/ 431029 h 612068"/>
                  <a:gd name="connsiteX1-11" fmla="*/ 2665 w 576064"/>
                  <a:gd name="connsiteY1-12" fmla="*/ 0 h 612068"/>
                  <a:gd name="connsiteX2-13" fmla="*/ 576064 w 576064"/>
                  <a:gd name="connsiteY2-14" fmla="*/ 612068 h 612068"/>
                  <a:gd name="connsiteX3-15" fmla="*/ 0 w 576064"/>
                  <a:gd name="connsiteY3-16" fmla="*/ 431029 h 612068"/>
                  <a:gd name="connsiteX0-17" fmla="*/ 0 w 370477"/>
                  <a:gd name="connsiteY0-18" fmla="*/ 431029 h 593657"/>
                  <a:gd name="connsiteX1-19" fmla="*/ 2665 w 370477"/>
                  <a:gd name="connsiteY1-20" fmla="*/ 0 h 593657"/>
                  <a:gd name="connsiteX2-21" fmla="*/ 370477 w 370477"/>
                  <a:gd name="connsiteY2-22" fmla="*/ 593657 h 593657"/>
                  <a:gd name="connsiteX3-23" fmla="*/ 0 w 370477"/>
                  <a:gd name="connsiteY3-24" fmla="*/ 431029 h 593657"/>
                </a:gdLst>
                <a:ahLst/>
                <a:cxnLst>
                  <a:cxn ang="0">
                    <a:pos x="connsiteX0-1" y="connsiteY0-2"/>
                  </a:cxn>
                  <a:cxn ang="0">
                    <a:pos x="connsiteX1-3" y="connsiteY1-4"/>
                  </a:cxn>
                  <a:cxn ang="0">
                    <a:pos x="connsiteX2-5" y="connsiteY2-6"/>
                  </a:cxn>
                  <a:cxn ang="0">
                    <a:pos x="connsiteX3-7" y="connsiteY3-8"/>
                  </a:cxn>
                </a:cxnLst>
                <a:rect l="l" t="t" r="r" b="b"/>
                <a:pathLst>
                  <a:path w="370477" h="593657">
                    <a:moveTo>
                      <a:pt x="0" y="431029"/>
                    </a:moveTo>
                    <a:cubicBezTo>
                      <a:pt x="888" y="227006"/>
                      <a:pt x="1777" y="204023"/>
                      <a:pt x="2665" y="0"/>
                    </a:cubicBezTo>
                    <a:lnTo>
                      <a:pt x="370477" y="593657"/>
                    </a:lnTo>
                    <a:lnTo>
                      <a:pt x="0" y="431029"/>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66" name="矩形 65"/>
              <p:cNvSpPr/>
              <p:nvPr/>
            </p:nvSpPr>
            <p:spPr>
              <a:xfrm>
                <a:off x="1187578" y="1710657"/>
                <a:ext cx="2088324" cy="2682687"/>
              </a:xfrm>
              <a:prstGeom prst="rect">
                <a:avLst/>
              </a:prstGeom>
              <a:noFill/>
              <a:ln w="12700" cap="flat" cmpd="sng" algn="ctr">
                <a:solidFill>
                  <a:srgbClr val="C00000"/>
                </a:solidFill>
                <a:prstDash val="solid"/>
              </a:ln>
              <a:effectLst>
                <a:outerShdw blurRad="152400" dist="63500" dir="8100000" algn="tr" rotWithShape="0">
                  <a:prstClr val="black">
                    <a:alpha val="26000"/>
                  </a:prstClr>
                </a:outerShdw>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67" name="矩形 66"/>
              <p:cNvSpPr/>
              <p:nvPr/>
            </p:nvSpPr>
            <p:spPr>
              <a:xfrm>
                <a:off x="971599" y="2427815"/>
                <a:ext cx="2520281" cy="4318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pic>
          <p:nvPicPr>
            <p:cNvPr id="60" name="图片 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336799" y="1456004"/>
              <a:ext cx="668867" cy="56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extBox 43"/>
            <p:cNvSpPr txBox="1">
              <a:spLocks noChangeArrowheads="1"/>
            </p:cNvSpPr>
            <p:nvPr/>
          </p:nvSpPr>
          <p:spPr bwMode="auto">
            <a:xfrm>
              <a:off x="1574799" y="2218680"/>
              <a:ext cx="21928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1218565"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smtClean="0">
                  <a:ln>
                    <a:noFill/>
                  </a:ln>
                  <a:solidFill>
                    <a:srgbClr val="FFFFFF"/>
                  </a:solidFill>
                  <a:effectLst/>
                  <a:uLnTx/>
                  <a:uFillTx/>
                  <a:latin typeface="微软雅黑" panose="020B0503020204020204" charset="-122"/>
                  <a:ea typeface="微软雅黑" panose="020B0503020204020204" charset="-122"/>
                  <a:cs typeface="+mn-cs"/>
                </a:rPr>
                <a:t>特点二</a:t>
              </a:r>
              <a:endParaRPr kumimoji="0" lang="zh-CN" altLang="en-US" sz="24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62" name="矩形 61"/>
            <p:cNvSpPr>
              <a:spLocks noChangeArrowheads="1"/>
            </p:cNvSpPr>
            <p:nvPr/>
          </p:nvSpPr>
          <p:spPr bwMode="auto">
            <a:xfrm>
              <a:off x="1360239" y="2948337"/>
              <a:ext cx="2620431"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fontAlgn="auto">
                <a:lnSpc>
                  <a:spcPct val="150000"/>
                </a:lnSpc>
                <a:spcAft>
                  <a:spcPts val="0"/>
                </a:spcAft>
                <a:defRPr/>
              </a:pPr>
              <a:r>
                <a:rPr lang="zh-CN" altLang="en-US" dirty="0" smtClean="0">
                  <a:solidFill>
                    <a:srgbClr val="C00000"/>
                  </a:solidFill>
                  <a:latin typeface="微软雅黑" panose="020B0503020204020204" charset="-122"/>
                  <a:ea typeface="微软雅黑" panose="020B0503020204020204" charset="-122"/>
                </a:rPr>
                <a:t>创造性</a:t>
              </a:r>
              <a:r>
                <a:rPr lang="zh-CN" altLang="en-US" dirty="0">
                  <a:solidFill>
                    <a:srgbClr val="C00000"/>
                  </a:solidFill>
                  <a:latin typeface="微软雅黑" panose="020B0503020204020204" charset="-122"/>
                  <a:ea typeface="微软雅黑" panose="020B0503020204020204" charset="-122"/>
                </a:rPr>
                <a:t>地提出“作风建设永远在路上”重大理论命题。</a:t>
              </a:r>
              <a:endParaRPr kumimoji="0" lang="zh-CN" altLang="en-US"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endParaRPr>
            </a:p>
          </p:txBody>
        </p:sp>
      </p:grpSp>
      <p:grpSp>
        <p:nvGrpSpPr>
          <p:cNvPr id="68" name="组合 67"/>
          <p:cNvGrpSpPr/>
          <p:nvPr/>
        </p:nvGrpSpPr>
        <p:grpSpPr>
          <a:xfrm>
            <a:off x="8975170" y="2732323"/>
            <a:ext cx="2524852" cy="3215129"/>
            <a:chOff x="982132" y="1220145"/>
            <a:chExt cx="3359149" cy="3576884"/>
          </a:xfrm>
        </p:grpSpPr>
        <p:grpSp>
          <p:nvGrpSpPr>
            <p:cNvPr id="69" name="组合 68"/>
            <p:cNvGrpSpPr/>
            <p:nvPr/>
          </p:nvGrpSpPr>
          <p:grpSpPr bwMode="auto">
            <a:xfrm>
              <a:off x="982132" y="1220145"/>
              <a:ext cx="3359149" cy="3576884"/>
              <a:chOff x="971599" y="1710657"/>
              <a:chExt cx="2520281" cy="2682687"/>
            </a:xfrm>
          </p:grpSpPr>
          <p:sp>
            <p:nvSpPr>
              <p:cNvPr id="73" name="等腰三角形 11"/>
              <p:cNvSpPr/>
              <p:nvPr/>
            </p:nvSpPr>
            <p:spPr>
              <a:xfrm>
                <a:off x="971599" y="2427815"/>
                <a:ext cx="370023" cy="593730"/>
              </a:xfrm>
              <a:custGeom>
                <a:avLst/>
                <a:gdLst>
                  <a:gd name="connsiteX0" fmla="*/ 0 w 576064"/>
                  <a:gd name="connsiteY0" fmla="*/ 612068 h 612068"/>
                  <a:gd name="connsiteX1" fmla="*/ 288032 w 576064"/>
                  <a:gd name="connsiteY1" fmla="*/ 0 h 612068"/>
                  <a:gd name="connsiteX2" fmla="*/ 576064 w 576064"/>
                  <a:gd name="connsiteY2" fmla="*/ 612068 h 612068"/>
                  <a:gd name="connsiteX3" fmla="*/ 0 w 576064"/>
                  <a:gd name="connsiteY3" fmla="*/ 612068 h 612068"/>
                  <a:gd name="connsiteX0-1" fmla="*/ 0 w 576064"/>
                  <a:gd name="connsiteY0-2" fmla="*/ 612068 h 612068"/>
                  <a:gd name="connsiteX1-3" fmla="*/ 2665 w 576064"/>
                  <a:gd name="connsiteY1-4" fmla="*/ 0 h 612068"/>
                  <a:gd name="connsiteX2-5" fmla="*/ 576064 w 576064"/>
                  <a:gd name="connsiteY2-6" fmla="*/ 612068 h 612068"/>
                  <a:gd name="connsiteX3-7" fmla="*/ 0 w 576064"/>
                  <a:gd name="connsiteY3-8" fmla="*/ 612068 h 612068"/>
                  <a:gd name="connsiteX0-9" fmla="*/ 0 w 576064"/>
                  <a:gd name="connsiteY0-10" fmla="*/ 431029 h 612068"/>
                  <a:gd name="connsiteX1-11" fmla="*/ 2665 w 576064"/>
                  <a:gd name="connsiteY1-12" fmla="*/ 0 h 612068"/>
                  <a:gd name="connsiteX2-13" fmla="*/ 576064 w 576064"/>
                  <a:gd name="connsiteY2-14" fmla="*/ 612068 h 612068"/>
                  <a:gd name="connsiteX3-15" fmla="*/ 0 w 576064"/>
                  <a:gd name="connsiteY3-16" fmla="*/ 431029 h 612068"/>
                  <a:gd name="connsiteX0-17" fmla="*/ 0 w 370477"/>
                  <a:gd name="connsiteY0-18" fmla="*/ 431029 h 593657"/>
                  <a:gd name="connsiteX1-19" fmla="*/ 2665 w 370477"/>
                  <a:gd name="connsiteY1-20" fmla="*/ 0 h 593657"/>
                  <a:gd name="connsiteX2-21" fmla="*/ 370477 w 370477"/>
                  <a:gd name="connsiteY2-22" fmla="*/ 593657 h 593657"/>
                  <a:gd name="connsiteX3-23" fmla="*/ 0 w 370477"/>
                  <a:gd name="connsiteY3-24" fmla="*/ 431029 h 593657"/>
                </a:gdLst>
                <a:ahLst/>
                <a:cxnLst>
                  <a:cxn ang="0">
                    <a:pos x="connsiteX0-1" y="connsiteY0-2"/>
                  </a:cxn>
                  <a:cxn ang="0">
                    <a:pos x="connsiteX1-3" y="connsiteY1-4"/>
                  </a:cxn>
                  <a:cxn ang="0">
                    <a:pos x="connsiteX2-5" y="connsiteY2-6"/>
                  </a:cxn>
                  <a:cxn ang="0">
                    <a:pos x="connsiteX3-7" y="connsiteY3-8"/>
                  </a:cxn>
                </a:cxnLst>
                <a:rect l="l" t="t" r="r" b="b"/>
                <a:pathLst>
                  <a:path w="370477" h="593657">
                    <a:moveTo>
                      <a:pt x="0" y="431029"/>
                    </a:moveTo>
                    <a:cubicBezTo>
                      <a:pt x="888" y="227006"/>
                      <a:pt x="1777" y="204023"/>
                      <a:pt x="2665" y="0"/>
                    </a:cubicBezTo>
                    <a:lnTo>
                      <a:pt x="370477" y="593657"/>
                    </a:lnTo>
                    <a:lnTo>
                      <a:pt x="0" y="431029"/>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74" name="等腰三角形 11"/>
              <p:cNvSpPr/>
              <p:nvPr/>
            </p:nvSpPr>
            <p:spPr>
              <a:xfrm flipH="1">
                <a:off x="3121857" y="2427815"/>
                <a:ext cx="370023" cy="593730"/>
              </a:xfrm>
              <a:custGeom>
                <a:avLst/>
                <a:gdLst>
                  <a:gd name="connsiteX0" fmla="*/ 0 w 576064"/>
                  <a:gd name="connsiteY0" fmla="*/ 612068 h 612068"/>
                  <a:gd name="connsiteX1" fmla="*/ 288032 w 576064"/>
                  <a:gd name="connsiteY1" fmla="*/ 0 h 612068"/>
                  <a:gd name="connsiteX2" fmla="*/ 576064 w 576064"/>
                  <a:gd name="connsiteY2" fmla="*/ 612068 h 612068"/>
                  <a:gd name="connsiteX3" fmla="*/ 0 w 576064"/>
                  <a:gd name="connsiteY3" fmla="*/ 612068 h 612068"/>
                  <a:gd name="connsiteX0-1" fmla="*/ 0 w 576064"/>
                  <a:gd name="connsiteY0-2" fmla="*/ 612068 h 612068"/>
                  <a:gd name="connsiteX1-3" fmla="*/ 2665 w 576064"/>
                  <a:gd name="connsiteY1-4" fmla="*/ 0 h 612068"/>
                  <a:gd name="connsiteX2-5" fmla="*/ 576064 w 576064"/>
                  <a:gd name="connsiteY2-6" fmla="*/ 612068 h 612068"/>
                  <a:gd name="connsiteX3-7" fmla="*/ 0 w 576064"/>
                  <a:gd name="connsiteY3-8" fmla="*/ 612068 h 612068"/>
                  <a:gd name="connsiteX0-9" fmla="*/ 0 w 576064"/>
                  <a:gd name="connsiteY0-10" fmla="*/ 431029 h 612068"/>
                  <a:gd name="connsiteX1-11" fmla="*/ 2665 w 576064"/>
                  <a:gd name="connsiteY1-12" fmla="*/ 0 h 612068"/>
                  <a:gd name="connsiteX2-13" fmla="*/ 576064 w 576064"/>
                  <a:gd name="connsiteY2-14" fmla="*/ 612068 h 612068"/>
                  <a:gd name="connsiteX3-15" fmla="*/ 0 w 576064"/>
                  <a:gd name="connsiteY3-16" fmla="*/ 431029 h 612068"/>
                  <a:gd name="connsiteX0-17" fmla="*/ 0 w 370477"/>
                  <a:gd name="connsiteY0-18" fmla="*/ 431029 h 593657"/>
                  <a:gd name="connsiteX1-19" fmla="*/ 2665 w 370477"/>
                  <a:gd name="connsiteY1-20" fmla="*/ 0 h 593657"/>
                  <a:gd name="connsiteX2-21" fmla="*/ 370477 w 370477"/>
                  <a:gd name="connsiteY2-22" fmla="*/ 593657 h 593657"/>
                  <a:gd name="connsiteX3-23" fmla="*/ 0 w 370477"/>
                  <a:gd name="connsiteY3-24" fmla="*/ 431029 h 593657"/>
                </a:gdLst>
                <a:ahLst/>
                <a:cxnLst>
                  <a:cxn ang="0">
                    <a:pos x="connsiteX0-1" y="connsiteY0-2"/>
                  </a:cxn>
                  <a:cxn ang="0">
                    <a:pos x="connsiteX1-3" y="connsiteY1-4"/>
                  </a:cxn>
                  <a:cxn ang="0">
                    <a:pos x="connsiteX2-5" y="connsiteY2-6"/>
                  </a:cxn>
                  <a:cxn ang="0">
                    <a:pos x="connsiteX3-7" y="connsiteY3-8"/>
                  </a:cxn>
                </a:cxnLst>
                <a:rect l="l" t="t" r="r" b="b"/>
                <a:pathLst>
                  <a:path w="370477" h="593657">
                    <a:moveTo>
                      <a:pt x="0" y="431029"/>
                    </a:moveTo>
                    <a:cubicBezTo>
                      <a:pt x="888" y="227006"/>
                      <a:pt x="1777" y="204023"/>
                      <a:pt x="2665" y="0"/>
                    </a:cubicBezTo>
                    <a:lnTo>
                      <a:pt x="370477" y="593657"/>
                    </a:lnTo>
                    <a:lnTo>
                      <a:pt x="0" y="431029"/>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75" name="矩形 74"/>
              <p:cNvSpPr/>
              <p:nvPr/>
            </p:nvSpPr>
            <p:spPr>
              <a:xfrm>
                <a:off x="1187578" y="1710657"/>
                <a:ext cx="2088324" cy="2682687"/>
              </a:xfrm>
              <a:prstGeom prst="rect">
                <a:avLst/>
              </a:prstGeom>
              <a:noFill/>
              <a:ln w="12700" cap="flat" cmpd="sng" algn="ctr">
                <a:solidFill>
                  <a:srgbClr val="C00000"/>
                </a:solidFill>
                <a:prstDash val="solid"/>
              </a:ln>
              <a:effectLst>
                <a:outerShdw blurRad="152400" dist="63500" dir="8100000" algn="tr" rotWithShape="0">
                  <a:prstClr val="black">
                    <a:alpha val="26000"/>
                  </a:prstClr>
                </a:outerShdw>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76" name="矩形 75"/>
              <p:cNvSpPr/>
              <p:nvPr/>
            </p:nvSpPr>
            <p:spPr>
              <a:xfrm>
                <a:off x="971599" y="2427815"/>
                <a:ext cx="2520281" cy="4318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pic>
          <p:nvPicPr>
            <p:cNvPr id="70" name="图片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336799" y="1456004"/>
              <a:ext cx="668867" cy="56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TextBox 43"/>
            <p:cNvSpPr txBox="1">
              <a:spLocks noChangeArrowheads="1"/>
            </p:cNvSpPr>
            <p:nvPr/>
          </p:nvSpPr>
          <p:spPr bwMode="auto">
            <a:xfrm>
              <a:off x="1574799" y="2218680"/>
              <a:ext cx="21928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1218565"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smtClean="0">
                  <a:ln>
                    <a:noFill/>
                  </a:ln>
                  <a:solidFill>
                    <a:srgbClr val="FFFFFF"/>
                  </a:solidFill>
                  <a:effectLst/>
                  <a:uLnTx/>
                  <a:uFillTx/>
                  <a:latin typeface="微软雅黑" panose="020B0503020204020204" charset="-122"/>
                  <a:ea typeface="微软雅黑" panose="020B0503020204020204" charset="-122"/>
                  <a:cs typeface="+mn-cs"/>
                </a:rPr>
                <a:t>特点三</a:t>
              </a:r>
              <a:endParaRPr kumimoji="0" lang="zh-CN" altLang="en-US" sz="24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72" name="矩形 71"/>
            <p:cNvSpPr>
              <a:spLocks noChangeArrowheads="1"/>
            </p:cNvSpPr>
            <p:nvPr/>
          </p:nvSpPr>
          <p:spPr bwMode="auto">
            <a:xfrm>
              <a:off x="1360239" y="2948337"/>
              <a:ext cx="2620431"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fontAlgn="auto">
                <a:lnSpc>
                  <a:spcPct val="150000"/>
                </a:lnSpc>
                <a:spcAft>
                  <a:spcPts val="0"/>
                </a:spcAft>
                <a:defRPr/>
              </a:pPr>
              <a:r>
                <a:rPr lang="zh-CN" altLang="en-US" dirty="0" smtClean="0">
                  <a:solidFill>
                    <a:srgbClr val="C00000"/>
                  </a:solidFill>
                  <a:latin typeface="微软雅黑" panose="020B0503020204020204" charset="-122"/>
                  <a:ea typeface="微软雅黑" panose="020B0503020204020204" charset="-122"/>
                </a:rPr>
                <a:t>创造性</a:t>
              </a:r>
              <a:r>
                <a:rPr lang="zh-CN" altLang="en-US" dirty="0">
                  <a:solidFill>
                    <a:srgbClr val="C00000"/>
                  </a:solidFill>
                  <a:latin typeface="微软雅黑" panose="020B0503020204020204" charset="-122"/>
                  <a:ea typeface="微软雅黑" panose="020B0503020204020204" charset="-122"/>
                </a:rPr>
                <a:t>地提出抓作风建设的一系列重要方法和有效途径。</a:t>
              </a:r>
              <a:endParaRPr kumimoji="0" lang="zh-CN" altLang="en-US"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endParaRPr>
            </a:p>
          </p:txBody>
        </p:sp>
      </p:grpSp>
      <p:sp>
        <p:nvSpPr>
          <p:cNvPr id="33" name="文本框 32"/>
          <p:cNvSpPr txBox="1"/>
          <p:nvPr/>
        </p:nvSpPr>
        <p:spPr>
          <a:xfrm>
            <a:off x="289111" y="150079"/>
            <a:ext cx="5640897" cy="660245"/>
          </a:xfrm>
          <a:prstGeom prst="rect">
            <a:avLst/>
          </a:prstGeom>
          <a:noFill/>
        </p:spPr>
        <p:txBody>
          <a:bodyPr wrap="square" rtlCol="0">
            <a:spAutoFit/>
          </a:bodyPr>
          <a:lstStyle/>
          <a:p>
            <a:pPr algn="ctr">
              <a:lnSpc>
                <a:spcPct val="110000"/>
              </a:lnSpc>
            </a:pPr>
            <a:r>
              <a:rPr lang="zh-CN" altLang="en-US" sz="3355" b="1" dirty="0">
                <a:solidFill>
                  <a:srgbClr val="C00000"/>
                </a:solidFill>
                <a:latin typeface="微软雅黑" panose="020B0503020204020204" charset="-122"/>
                <a:ea typeface="微软雅黑" panose="020B0503020204020204" charset="-122"/>
                <a:sym typeface="+mn-ea"/>
              </a:rPr>
              <a:t>党的作风建设历史简要回顾</a:t>
            </a: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786" y="1986127"/>
            <a:ext cx="3242689" cy="3961325"/>
          </a:xfrm>
          <a:prstGeom prst="rect">
            <a:avLst/>
          </a:prstGeom>
        </p:spPr>
      </p:pic>
      <p:sp>
        <p:nvSpPr>
          <p:cNvPr id="3" name="矩形 2"/>
          <p:cNvSpPr/>
          <p:nvPr/>
        </p:nvSpPr>
        <p:spPr>
          <a:xfrm>
            <a:off x="3259632" y="1940731"/>
            <a:ext cx="9161482" cy="707886"/>
          </a:xfrm>
          <a:prstGeom prst="rect">
            <a:avLst/>
          </a:prstGeom>
          <a:noFill/>
        </p:spPr>
        <p:txBody>
          <a:bodyPr wrap="none" lIns="91440" tIns="45720" rIns="91440" bIns="45720">
            <a:spAutoFit/>
          </a:bodyPr>
          <a:lstStyle/>
          <a:p>
            <a:r>
              <a:rPr lang="zh-CN" altLang="en-US" sz="2000" b="1" dirty="0">
                <a:ln w="0"/>
                <a:latin typeface="微软雅黑" panose="020B0503020204020204" pitchFamily="34" charset="-122"/>
                <a:ea typeface="微软雅黑" panose="020B0503020204020204" pitchFamily="34" charset="-122"/>
              </a:rPr>
              <a:t>党的十八大以来，以习近平同志为核心的党中央坚定推进全面从严治</a:t>
            </a:r>
            <a:r>
              <a:rPr lang="zh-CN" altLang="en-US" sz="2000" b="1" dirty="0" smtClean="0">
                <a:ln w="0"/>
                <a:latin typeface="微软雅黑" panose="020B0503020204020204" pitchFamily="34" charset="-122"/>
                <a:ea typeface="微软雅黑" panose="020B0503020204020204" pitchFamily="34" charset="-122"/>
              </a:rPr>
              <a:t>党，彰显</a:t>
            </a:r>
            <a:endParaRPr lang="en-US" altLang="zh-CN" sz="2000" b="1" dirty="0" smtClean="0">
              <a:ln w="0"/>
              <a:latin typeface="微软雅黑" panose="020B0503020204020204" pitchFamily="34" charset="-122"/>
              <a:ea typeface="微软雅黑" panose="020B0503020204020204" pitchFamily="34" charset="-122"/>
            </a:endParaRPr>
          </a:p>
          <a:p>
            <a:r>
              <a:rPr lang="zh-CN" altLang="en-US" sz="2000" b="1" dirty="0" smtClean="0">
                <a:ln w="0"/>
                <a:latin typeface="微软雅黑" panose="020B0503020204020204" pitchFamily="34" charset="-122"/>
                <a:ea typeface="微软雅黑" panose="020B0503020204020204" pitchFamily="34" charset="-122"/>
              </a:rPr>
              <a:t>了</a:t>
            </a:r>
            <a:r>
              <a:rPr lang="zh-CN" altLang="en-US" sz="2000" b="1" dirty="0">
                <a:ln w="0"/>
                <a:latin typeface="微软雅黑" panose="020B0503020204020204" pitchFamily="34" charset="-122"/>
                <a:ea typeface="微软雅黑" panose="020B0503020204020204" pitchFamily="34" charset="-122"/>
              </a:rPr>
              <a:t>我们党自始至终注重自我净化、自我完善、自我革新、自我提高的鲜明特质。</a:t>
            </a:r>
            <a:endParaRPr lang="zh-CN" altLang="en-US" sz="2000" b="1" cap="none" spc="0" dirty="0">
              <a:ln w="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13004686"/>
      </p:ext>
    </p:extLst>
  </p:cSld>
  <p:clrMapOvr>
    <a:masterClrMapping/>
  </p:clrMapOvr>
  <p:transition spd="slow">
    <p:rand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MH" val="20170705134447"/>
  <p:tag name="MH_LIBRARY" val="GRAPHIC"/>
  <p:tag name="MH_TYPE" val="SubTitle"/>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10"/>
  <p:tag name="MH" val="20151126115441"/>
  <p:tag name="MH_LIBRARY" val="GRAPHIC"/>
  <p:tag name="MH_TYPE" val="SubTitle"/>
  <p:tag name="MH_ORDER" val="1"/>
  <p:tag name="KSO_WM_UNIT_TYPE" val="m_h_a"/>
  <p:tag name="KSO_WM_UNIT_INDEX" val="1_1_1"/>
  <p:tag name="KSO_WM_UNIT_ID" val="custom160310_17*m_h_a*1_1_1"/>
  <p:tag name="KSO_WM_UNIT_CLEAR" val="1"/>
  <p:tag name="KSO_WM_UNIT_LAYERLEVEL" val="1_1_1"/>
  <p:tag name="KSO_WM_UNIT_VALUE" val="20"/>
  <p:tag name="KSO_WM_UNIT_HIGHLIGHT" val="0"/>
  <p:tag name="KSO_WM_UNIT_COMPATIBLE" val="0"/>
  <p:tag name="KSO_WM_UNIT_PRESET_TEXT_INDEX" val="3"/>
  <p:tag name="KSO_WM_UNIT_PRESET_TEXT_LEN" val="5"/>
  <p:tag name="KSO_WM_DIAGRAM_GROUP_CODE" val="m1-1"/>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10"/>
  <p:tag name="MH" val="20151126115441"/>
  <p:tag name="MH_LIBRARY" val="GRAPHIC"/>
  <p:tag name="MH_TYPE" val="SubTitle"/>
  <p:tag name="MH_ORDER" val="1"/>
  <p:tag name="KSO_WM_UNIT_TYPE" val="m_h_a"/>
  <p:tag name="KSO_WM_UNIT_INDEX" val="1_1_1"/>
  <p:tag name="KSO_WM_UNIT_ID" val="custom160310_17*m_h_a*1_1_1"/>
  <p:tag name="KSO_WM_UNIT_CLEAR" val="1"/>
  <p:tag name="KSO_WM_UNIT_LAYERLEVEL" val="1_1_1"/>
  <p:tag name="KSO_WM_UNIT_VALUE" val="20"/>
  <p:tag name="KSO_WM_UNIT_HIGHLIGHT" val="0"/>
  <p:tag name="KSO_WM_UNIT_COMPATIBLE" val="0"/>
  <p:tag name="KSO_WM_UNIT_PRESET_TEXT_INDEX" val="3"/>
  <p:tag name="KSO_WM_UNIT_PRESET_TEXT_LEN" val="5"/>
  <p:tag name="KSO_WM_DIAGRAM_GROUP_CODE" val="m1-1"/>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10"/>
  <p:tag name="MH" val="20151126115441"/>
  <p:tag name="MH_LIBRARY" val="GRAPHIC"/>
  <p:tag name="MH_TYPE" val="SubTitle"/>
  <p:tag name="MH_ORDER" val="1"/>
  <p:tag name="KSO_WM_UNIT_TYPE" val="m_h_a"/>
  <p:tag name="KSO_WM_UNIT_INDEX" val="1_1_1"/>
  <p:tag name="KSO_WM_UNIT_ID" val="custom160310_17*m_h_a*1_1_1"/>
  <p:tag name="KSO_WM_UNIT_CLEAR" val="1"/>
  <p:tag name="KSO_WM_UNIT_LAYERLEVEL" val="1_1_1"/>
  <p:tag name="KSO_WM_UNIT_VALUE" val="20"/>
  <p:tag name="KSO_WM_UNIT_HIGHLIGHT" val="0"/>
  <p:tag name="KSO_WM_UNIT_COMPATIBLE" val="0"/>
  <p:tag name="KSO_WM_UNIT_PRESET_TEXT_INDEX" val="3"/>
  <p:tag name="KSO_WM_UNIT_PRESET_TEXT_LEN" val="5"/>
  <p:tag name="KSO_WM_DIAGRAM_GROUP_CODE" val="m1-1"/>
</p:tagLst>
</file>

<file path=ppt/theme/theme1.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759</TotalTime>
  <Words>2240</Words>
  <Application>Microsoft Office PowerPoint</Application>
  <PresentationFormat>宽屏</PresentationFormat>
  <Paragraphs>193</Paragraphs>
  <Slides>26</Slides>
  <Notes>1</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26</vt:i4>
      </vt:variant>
    </vt:vector>
  </HeadingPairs>
  <TitlesOfParts>
    <vt:vector size="38" baseType="lpstr">
      <vt:lpstr>Impact MT Std</vt:lpstr>
      <vt:lpstr>方正苏新诗柳楷简体-yolan</vt:lpstr>
      <vt:lpstr>华文行楷</vt:lpstr>
      <vt:lpstr>宋体</vt:lpstr>
      <vt:lpstr>腾祥铁山楷书简</vt:lpstr>
      <vt:lpstr>微软雅黑</vt:lpstr>
      <vt:lpstr>Arial</vt:lpstr>
      <vt:lpstr>Calibri</vt:lpstr>
      <vt:lpstr>Impact</vt:lpstr>
      <vt:lpstr>Wingdings</vt:lpstr>
      <vt:lpstr>千图网海量PPT模板www.58pic.com</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lenovo</cp:lastModifiedBy>
  <cp:revision>118</cp:revision>
  <dcterms:created xsi:type="dcterms:W3CDTF">2018-01-17T10:03:00Z</dcterms:created>
  <dcterms:modified xsi:type="dcterms:W3CDTF">2021-07-06T15:26:48Z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